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71" r:id="rId2"/>
    <p:sldId id="273" r:id="rId3"/>
    <p:sldId id="269" r:id="rId4"/>
    <p:sldId id="274" r:id="rId5"/>
    <p:sldId id="275" r:id="rId6"/>
  </p:sldIdLst>
  <p:sldSz cx="9144000" cy="6119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2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631096-B24E-2C2C-26B7-3A83F56FB770}" name="asopartes1" initials="aㅤ" userId="S::asopartes1@365i.top::ff87d172-613e-4571-a25f-0081aa0c668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8000"/>
    <a:srgbClr val="33CC33"/>
    <a:srgbClr val="FF5757"/>
    <a:srgbClr val="FF2F2F"/>
    <a:srgbClr val="A7D971"/>
    <a:srgbClr val="00CC00"/>
    <a:srgbClr val="02456C"/>
    <a:srgbClr val="002F5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1330" y="67"/>
      </p:cViewPr>
      <p:guideLst>
        <p:guide orient="horz" pos="192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FB26B0-B155-4CDD-9E17-8AAAC8711AD5}" type="datetimeFigureOut">
              <a:rPr lang="es-CO" smtClean="0"/>
              <a:t>25/05/2026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23950" y="1143000"/>
            <a:ext cx="4610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A0F0C-3D93-4485-968B-728144B0E53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13531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CA0F0C-3D93-4485-968B-728144B0E535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7123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1109"/>
            <a:ext cx="7772400" cy="131179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67894"/>
            <a:ext cx="6400800" cy="15639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932547"/>
            <a:ext cx="7772400" cy="12154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93838"/>
            <a:ext cx="7772400" cy="133870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7957"/>
            <a:ext cx="4038600" cy="40387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27957"/>
            <a:ext cx="4038600" cy="403879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69875"/>
            <a:ext cx="4040188" cy="5708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40774"/>
            <a:ext cx="4040188" cy="35259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369875"/>
            <a:ext cx="4041775" cy="5708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940774"/>
            <a:ext cx="4041775" cy="352597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43659"/>
            <a:ext cx="3008313" cy="10369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43660"/>
            <a:ext cx="5111750" cy="522309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280628"/>
            <a:ext cx="3008313" cy="41861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283869"/>
            <a:ext cx="5486400" cy="50573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46817"/>
            <a:ext cx="5486400" cy="36718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789604"/>
            <a:ext cx="5486400" cy="71822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45077"/>
            <a:ext cx="2057400" cy="522167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45077"/>
            <a:ext cx="6019800" cy="522167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45076"/>
            <a:ext cx="8229600" cy="1019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27957"/>
            <a:ext cx="8229600" cy="40387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672161"/>
            <a:ext cx="2133600" cy="325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672161"/>
            <a:ext cx="2895600" cy="325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672161"/>
            <a:ext cx="2133600" cy="325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A5516-85BD-A9C6-5C26-BB41F6C6B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A048F27-545D-08A2-7C37-D5C9BD8E26B5}"/>
              </a:ext>
            </a:extLst>
          </p:cNvPr>
          <p:cNvSpPr/>
          <p:nvPr/>
        </p:nvSpPr>
        <p:spPr>
          <a:xfrm>
            <a:off x="0" y="0"/>
            <a:ext cx="9168384" cy="13865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>
                <a:latin typeface="Poppins" panose="00000500000000000000" pitchFamily="2" charset="0"/>
                <a:cs typeface="Poppins" panose="00000500000000000000" pitchFamily="2" charset="0"/>
              </a:rPr>
              <a:t>RADIOGRAFÍA DE INFLACIÓN COLOMBIA - IPC</a:t>
            </a:r>
          </a:p>
          <a:p>
            <a:r>
              <a:rPr lang="es-CO" b="1" dirty="0">
                <a:latin typeface="Poppins" panose="00000500000000000000" pitchFamily="2" charset="0"/>
                <a:cs typeface="Poppins" panose="00000500000000000000" pitchFamily="2" charset="0"/>
              </a:rPr>
              <a:t>         </a:t>
            </a:r>
            <a:r>
              <a:rPr lang="es-CO" sz="1600" b="1" dirty="0">
                <a:latin typeface="Poppins" panose="00000500000000000000" pitchFamily="2" charset="0"/>
                <a:cs typeface="Poppins" panose="00000500000000000000" pitchFamily="2" charset="0"/>
              </a:rPr>
              <a:t>ABRIL 2026</a:t>
            </a:r>
            <a:endParaRPr lang="es-CO" sz="3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id="{D31A49C3-127A-1EC0-960F-85FA44122C22}"/>
              </a:ext>
            </a:extLst>
          </p:cNvPr>
          <p:cNvGrpSpPr/>
          <p:nvPr/>
        </p:nvGrpSpPr>
        <p:grpSpPr>
          <a:xfrm>
            <a:off x="514123" y="1749669"/>
            <a:ext cx="5081030" cy="3807734"/>
            <a:chOff x="837274" y="2377409"/>
            <a:chExt cx="5244190" cy="3518707"/>
          </a:xfrm>
        </p:grpSpPr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BFF41A8B-4396-31D0-184C-2BAAFAFE6FBD}"/>
                </a:ext>
              </a:extLst>
            </p:cNvPr>
            <p:cNvSpPr txBox="1"/>
            <p:nvPr/>
          </p:nvSpPr>
          <p:spPr>
            <a:xfrm>
              <a:off x="837275" y="4848513"/>
              <a:ext cx="35172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CO" dirty="0">
                  <a:solidFill>
                    <a:srgbClr val="02456C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Contexto:</a:t>
              </a:r>
            </a:p>
          </p:txBody>
        </p:sp>
        <p:grpSp>
          <p:nvGrpSpPr>
            <p:cNvPr id="39" name="Grupo 38">
              <a:extLst>
                <a:ext uri="{FF2B5EF4-FFF2-40B4-BE49-F238E27FC236}">
                  <a16:creationId xmlns:a16="http://schemas.microsoft.com/office/drawing/2014/main" id="{50403512-01D8-8E1E-36B8-2F636E9C21BA}"/>
                </a:ext>
              </a:extLst>
            </p:cNvPr>
            <p:cNvGrpSpPr/>
            <p:nvPr/>
          </p:nvGrpSpPr>
          <p:grpSpPr>
            <a:xfrm>
              <a:off x="837274" y="2377409"/>
              <a:ext cx="5244190" cy="1651646"/>
              <a:chOff x="837274" y="2377409"/>
              <a:chExt cx="5244190" cy="1651646"/>
            </a:xfrm>
          </p:grpSpPr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8A0E4826-1E94-17F1-BC24-64C3C8F50E7F}"/>
                  </a:ext>
                </a:extLst>
              </p:cNvPr>
              <p:cNvSpPr txBox="1"/>
              <p:nvPr/>
            </p:nvSpPr>
            <p:spPr>
              <a:xfrm>
                <a:off x="837274" y="3687757"/>
                <a:ext cx="5244190" cy="3412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s-CO" dirty="0">
                    <a:solidFill>
                      <a:srgbClr val="02456C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Variación respecto al mes anterior </a:t>
                </a:r>
                <a:r>
                  <a:rPr lang="es-CO" sz="900" dirty="0">
                    <a:solidFill>
                      <a:srgbClr val="02456C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(marzo)</a:t>
                </a:r>
                <a:endParaRPr lang="es-CO" dirty="0">
                  <a:solidFill>
                    <a:srgbClr val="02456C"/>
                  </a:solidFill>
                  <a:latin typeface="Poppins" panose="00000500000000000000" pitchFamily="2" charset="0"/>
                  <a:cs typeface="Poppins" panose="00000500000000000000" pitchFamily="2" charset="0"/>
                </a:endParaRPr>
              </a:p>
            </p:txBody>
          </p:sp>
          <p:grpSp>
            <p:nvGrpSpPr>
              <p:cNvPr id="38" name="Grupo 37">
                <a:extLst>
                  <a:ext uri="{FF2B5EF4-FFF2-40B4-BE49-F238E27FC236}">
                    <a16:creationId xmlns:a16="http://schemas.microsoft.com/office/drawing/2014/main" id="{0F826F6D-E024-8CE5-7791-7A4FD27EECFE}"/>
                  </a:ext>
                </a:extLst>
              </p:cNvPr>
              <p:cNvGrpSpPr/>
              <p:nvPr/>
            </p:nvGrpSpPr>
            <p:grpSpPr>
              <a:xfrm>
                <a:off x="837275" y="2377409"/>
                <a:ext cx="4348140" cy="1051927"/>
                <a:chOff x="837275" y="2377409"/>
                <a:chExt cx="4348140" cy="1051927"/>
              </a:xfrm>
            </p:grpSpPr>
            <p:grpSp>
              <p:nvGrpSpPr>
                <p:cNvPr id="16" name="Grupo 15">
                  <a:extLst>
                    <a:ext uri="{FF2B5EF4-FFF2-40B4-BE49-F238E27FC236}">
                      <a16:creationId xmlns:a16="http://schemas.microsoft.com/office/drawing/2014/main" id="{240B6F46-E63D-1F29-3EEC-F8A857621C82}"/>
                    </a:ext>
                  </a:extLst>
                </p:cNvPr>
                <p:cNvGrpSpPr/>
                <p:nvPr/>
              </p:nvGrpSpPr>
              <p:grpSpPr>
                <a:xfrm>
                  <a:off x="837275" y="2377409"/>
                  <a:ext cx="3517205" cy="341298"/>
                  <a:chOff x="589788" y="1941890"/>
                  <a:chExt cx="3517205" cy="341298"/>
                </a:xfrm>
              </p:grpSpPr>
              <p:sp>
                <p:nvSpPr>
                  <p:cNvPr id="12" name="CuadroTexto 11">
                    <a:extLst>
                      <a:ext uri="{FF2B5EF4-FFF2-40B4-BE49-F238E27FC236}">
                        <a16:creationId xmlns:a16="http://schemas.microsoft.com/office/drawing/2014/main" id="{C87A09E7-2D97-7D78-9027-7B61737332CE}"/>
                      </a:ext>
                    </a:extLst>
                  </p:cNvPr>
                  <p:cNvSpPr txBox="1"/>
                  <p:nvPr/>
                </p:nvSpPr>
                <p:spPr>
                  <a:xfrm>
                    <a:off x="589788" y="1941890"/>
                    <a:ext cx="3517205" cy="34129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285750" indent="-285750">
                      <a:buFont typeface="Arial" panose="020B0604020202020204" pitchFamily="34" charset="0"/>
                      <a:buChar char="•"/>
                    </a:pPr>
                    <a:r>
                      <a:rPr lang="es-CO" dirty="0">
                        <a:solidFill>
                          <a:srgbClr val="02456C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rPr>
                      <a:t>IPC General </a:t>
                    </a:r>
                    <a:r>
                      <a:rPr lang="es-CO" sz="900" dirty="0">
                        <a:solidFill>
                          <a:srgbClr val="02456C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rPr>
                      <a:t>(Total)</a:t>
                    </a:r>
                  </a:p>
                </p:txBody>
              </p:sp>
              <p:sp>
                <p:nvSpPr>
                  <p:cNvPr id="14" name="Flecha: hacia arriba 13">
                    <a:extLst>
                      <a:ext uri="{FF2B5EF4-FFF2-40B4-BE49-F238E27FC236}">
                        <a16:creationId xmlns:a16="http://schemas.microsoft.com/office/drawing/2014/main" id="{8F7D5F27-D28C-93F6-BD62-1E5E018EB9DB}"/>
                      </a:ext>
                    </a:extLst>
                  </p:cNvPr>
                  <p:cNvSpPr/>
                  <p:nvPr/>
                </p:nvSpPr>
                <p:spPr>
                  <a:xfrm>
                    <a:off x="3002101" y="1982844"/>
                    <a:ext cx="159434" cy="221929"/>
                  </a:xfrm>
                  <a:prstGeom prst="upArrow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CO"/>
                  </a:p>
                </p:txBody>
              </p:sp>
            </p:grpSp>
            <p:sp>
              <p:nvSpPr>
                <p:cNvPr id="21" name="CuadroTexto 20">
                  <a:extLst>
                    <a:ext uri="{FF2B5EF4-FFF2-40B4-BE49-F238E27FC236}">
                      <a16:creationId xmlns:a16="http://schemas.microsoft.com/office/drawing/2014/main" id="{2F174CC8-CECD-AA71-AE92-8E36116096E3}"/>
                    </a:ext>
                  </a:extLst>
                </p:cNvPr>
                <p:cNvSpPr txBox="1"/>
                <p:nvPr/>
              </p:nvSpPr>
              <p:spPr>
                <a:xfrm>
                  <a:off x="1081452" y="2746741"/>
                  <a:ext cx="4103963" cy="6825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es-CO" sz="1400" dirty="0">
                      <a:latin typeface="Poppins" panose="00000500000000000000" pitchFamily="2" charset="0"/>
                      <a:cs typeface="Poppins" panose="00000500000000000000" pitchFamily="2" charset="0"/>
                    </a:rPr>
                    <a:t>En abril la </a:t>
                  </a:r>
                  <a:r>
                    <a:rPr lang="es-CO" sz="1400" b="1" dirty="0">
                      <a:latin typeface="Poppins" panose="00000500000000000000" pitchFamily="2" charset="0"/>
                      <a:cs typeface="Poppins" panose="00000500000000000000" pitchFamily="2" charset="0"/>
                    </a:rPr>
                    <a:t>inflación anual </a:t>
                  </a:r>
                  <a:r>
                    <a:rPr lang="es-CO" sz="1400" dirty="0">
                      <a:latin typeface="Poppins" panose="00000500000000000000" pitchFamily="2" charset="0"/>
                      <a:cs typeface="Poppins" panose="00000500000000000000" pitchFamily="2" charset="0"/>
                    </a:rPr>
                    <a:t>se ubicó en el </a:t>
                  </a:r>
                  <a:r>
                    <a:rPr lang="es-CO" sz="1400" b="1" dirty="0">
                      <a:latin typeface="Poppins" panose="00000500000000000000" pitchFamily="2" charset="0"/>
                      <a:cs typeface="Poppins" panose="00000500000000000000" pitchFamily="2" charset="0"/>
                    </a:rPr>
                    <a:t>5,68% </a:t>
                  </a:r>
                  <a:r>
                    <a:rPr lang="es-CO" sz="1400" dirty="0">
                      <a:latin typeface="Poppins" panose="00000500000000000000" pitchFamily="2" charset="0"/>
                      <a:cs typeface="Poppins" panose="00000500000000000000" pitchFamily="2" charset="0"/>
                    </a:rPr>
                    <a:t>superior al </a:t>
                  </a:r>
                  <a:r>
                    <a:rPr lang="es-CO" sz="1400" b="1" dirty="0">
                      <a:latin typeface="Poppins" panose="00000500000000000000" pitchFamily="2" charset="0"/>
                      <a:cs typeface="Poppins" panose="00000500000000000000" pitchFamily="2" charset="0"/>
                    </a:rPr>
                    <a:t>5,16% </a:t>
                  </a:r>
                  <a:r>
                    <a:rPr lang="es-CO" sz="1400" dirty="0">
                      <a:latin typeface="Poppins" panose="00000500000000000000" pitchFamily="2" charset="0"/>
                      <a:cs typeface="Poppins" panose="00000500000000000000" pitchFamily="2" charset="0"/>
                    </a:rPr>
                    <a:t>registrado en abril del </a:t>
                  </a:r>
                  <a:r>
                    <a:rPr lang="es-CO" sz="1400" b="1" dirty="0">
                      <a:latin typeface="Poppins" panose="00000500000000000000" pitchFamily="2" charset="0"/>
                      <a:cs typeface="Poppins" panose="00000500000000000000" pitchFamily="2" charset="0"/>
                    </a:rPr>
                    <a:t>2025.</a:t>
                  </a:r>
                </a:p>
              </p:txBody>
            </p:sp>
          </p:grpSp>
        </p:grp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882515ED-37ED-52F8-456A-C68EDEAF278F}"/>
                </a:ext>
              </a:extLst>
            </p:cNvPr>
            <p:cNvSpPr txBox="1"/>
            <p:nvPr/>
          </p:nvSpPr>
          <p:spPr>
            <a:xfrm>
              <a:off x="1086696" y="4043998"/>
              <a:ext cx="4098719" cy="682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CO" sz="1400" dirty="0">
                  <a:latin typeface="Poppins" panose="00000500000000000000" pitchFamily="2" charset="0"/>
                  <a:cs typeface="Poppins" panose="00000500000000000000" pitchFamily="2" charset="0"/>
                </a:rPr>
                <a:t>En el cuarto mes del año, el costo de vida general subió un </a:t>
              </a:r>
              <a:r>
                <a:rPr lang="es-CO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0,08%</a:t>
              </a:r>
              <a:r>
                <a:rPr lang="es-CO" sz="1400" dirty="0">
                  <a:latin typeface="Poppins" panose="00000500000000000000" pitchFamily="2" charset="0"/>
                  <a:cs typeface="Poppins" panose="00000500000000000000" pitchFamily="2" charset="0"/>
                </a:rPr>
                <a:t> respecto a </a:t>
              </a:r>
              <a:r>
                <a:rPr lang="es-CO" sz="1400" b="1" dirty="0">
                  <a:latin typeface="Poppins" panose="00000500000000000000" pitchFamily="2" charset="0"/>
                  <a:cs typeface="Poppins" panose="00000500000000000000" pitchFamily="2" charset="0"/>
                </a:rPr>
                <a:t>marzo del 2026</a:t>
              </a:r>
              <a:r>
                <a:rPr lang="es-CO" sz="1400" dirty="0">
                  <a:latin typeface="Poppins" panose="00000500000000000000" pitchFamily="2" charset="0"/>
                  <a:cs typeface="Poppins" panose="00000500000000000000" pitchFamily="2" charset="0"/>
                </a:rPr>
                <a:t>.</a:t>
              </a:r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DBAEAD1B-2FC2-0B15-0784-0D1C577D686C}"/>
                </a:ext>
              </a:extLst>
            </p:cNvPr>
            <p:cNvSpPr txBox="1"/>
            <p:nvPr/>
          </p:nvSpPr>
          <p:spPr>
            <a:xfrm>
              <a:off x="1081453" y="5213521"/>
              <a:ext cx="4098719" cy="682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s-CO" sz="1400" dirty="0">
                  <a:latin typeface="Poppins" panose="00000500000000000000" pitchFamily="2" charset="0"/>
                  <a:cs typeface="Poppins" panose="00000500000000000000" pitchFamily="2" charset="0"/>
                </a:rPr>
                <a:t>Este incremento marca la pauta para el costo operativo y de consumo en todo el país. </a:t>
              </a:r>
            </a:p>
          </p:txBody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91CD6DA4-CB4F-020F-9A9C-676ABFF1C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54" b="95913" l="10000" r="90000">
                        <a14:foregroundMark x1="57422" y1="9495" x2="51953" y2="8894"/>
                        <a14:foregroundMark x1="51953" y1="8894" x2="52891" y2="9856"/>
                        <a14:foregroundMark x1="61406" y1="90264" x2="61563" y2="90625"/>
                        <a14:foregroundMark x1="60781" y1="93029" x2="61563" y2="95913"/>
                      </a14:backgroundRemoval>
                    </a14:imgEffect>
                  </a14:imgLayer>
                </a14:imgProps>
              </a:ext>
            </a:extLst>
          </a:blip>
          <a:srcRect l="27591" t="5618" r="26640"/>
          <a:stretch>
            <a:fillRect/>
          </a:stretch>
        </p:blipFill>
        <p:spPr>
          <a:xfrm>
            <a:off x="5900421" y="1654298"/>
            <a:ext cx="2997160" cy="4017332"/>
          </a:xfrm>
          <a:prstGeom prst="rect">
            <a:avLst/>
          </a:prstGeom>
        </p:spPr>
      </p:pic>
      <p:sp>
        <p:nvSpPr>
          <p:cNvPr id="11" name="Forma libre: forma 10">
            <a:extLst>
              <a:ext uri="{FF2B5EF4-FFF2-40B4-BE49-F238E27FC236}">
                <a16:creationId xmlns:a16="http://schemas.microsoft.com/office/drawing/2014/main" id="{C57E2267-FB48-B4A2-9AB3-FE5BB983996E}"/>
              </a:ext>
            </a:extLst>
          </p:cNvPr>
          <p:cNvSpPr/>
          <p:nvPr/>
        </p:nvSpPr>
        <p:spPr>
          <a:xfrm rot="19098827" flipH="1">
            <a:off x="5984696" y="3186943"/>
            <a:ext cx="2261516" cy="661430"/>
          </a:xfrm>
          <a:custGeom>
            <a:avLst/>
            <a:gdLst>
              <a:gd name="csX0" fmla="*/ 0 w 3617064"/>
              <a:gd name="csY0" fmla="*/ 190793 h 929059"/>
              <a:gd name="csX1" fmla="*/ 329877 w 3617064"/>
              <a:gd name="csY1" fmla="*/ 385390 h 929059"/>
              <a:gd name="csX2" fmla="*/ 330431 w 3617064"/>
              <a:gd name="csY2" fmla="*/ 289042 h 929059"/>
              <a:gd name="csX3" fmla="*/ 1410418 w 3617064"/>
              <a:gd name="csY3" fmla="*/ 295249 h 929059"/>
              <a:gd name="csX4" fmla="*/ 1410418 w 3617064"/>
              <a:gd name="csY4" fmla="*/ 929059 h 929059"/>
              <a:gd name="csX5" fmla="*/ 3617064 w 3617064"/>
              <a:gd name="csY5" fmla="*/ 929059 h 929059"/>
              <a:gd name="csX6" fmla="*/ 3617064 w 3617064"/>
              <a:gd name="csY6" fmla="*/ 721348 h 929059"/>
              <a:gd name="csX7" fmla="*/ 1614707 w 3617064"/>
              <a:gd name="csY7" fmla="*/ 721348 h 929059"/>
              <a:gd name="csX8" fmla="*/ 1614707 w 3617064"/>
              <a:gd name="csY8" fmla="*/ 102446 h 929059"/>
              <a:gd name="csX9" fmla="*/ 1410418 w 3617064"/>
              <a:gd name="csY9" fmla="*/ 102446 h 929059"/>
              <a:gd name="csX10" fmla="*/ 1410418 w 3617064"/>
              <a:gd name="csY10" fmla="*/ 102548 h 929059"/>
              <a:gd name="csX11" fmla="*/ 331538 w 3617064"/>
              <a:gd name="csY11" fmla="*/ 96348 h 929059"/>
              <a:gd name="csX12" fmla="*/ 332092 w 3617064"/>
              <a:gd name="csY12" fmla="*/ 0 h 9290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617064" h="929059">
                <a:moveTo>
                  <a:pt x="0" y="190793"/>
                </a:moveTo>
                <a:lnTo>
                  <a:pt x="329877" y="385390"/>
                </a:lnTo>
                <a:lnTo>
                  <a:pt x="330431" y="289042"/>
                </a:lnTo>
                <a:lnTo>
                  <a:pt x="1410418" y="295249"/>
                </a:lnTo>
                <a:lnTo>
                  <a:pt x="1410418" y="929059"/>
                </a:lnTo>
                <a:lnTo>
                  <a:pt x="3617064" y="929059"/>
                </a:lnTo>
                <a:lnTo>
                  <a:pt x="3617064" y="721348"/>
                </a:lnTo>
                <a:lnTo>
                  <a:pt x="1614707" y="721348"/>
                </a:lnTo>
                <a:lnTo>
                  <a:pt x="1614707" y="102446"/>
                </a:lnTo>
                <a:lnTo>
                  <a:pt x="1410418" y="102446"/>
                </a:lnTo>
                <a:lnTo>
                  <a:pt x="1410418" y="102548"/>
                </a:lnTo>
                <a:lnTo>
                  <a:pt x="331538" y="96348"/>
                </a:lnTo>
                <a:lnTo>
                  <a:pt x="332092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es-CO" b="1" dirty="0">
                <a:solidFill>
                  <a:srgbClr val="FF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 Abril          2026</a:t>
            </a:r>
            <a:r>
              <a:rPr lang="es-CO" dirty="0"/>
              <a:t> 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DE13404-3AC4-3DC9-238D-ED3CAF911D6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9302" b="39689"/>
          <a:stretch>
            <a:fillRect/>
          </a:stretch>
        </p:blipFill>
        <p:spPr>
          <a:xfrm>
            <a:off x="4801101" y="5092700"/>
            <a:ext cx="1739285" cy="64552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BC6EE9B-DB32-64C5-7B03-AD1E9BDFDF9B}"/>
              </a:ext>
            </a:extLst>
          </p:cNvPr>
          <p:cNvSpPr txBox="1"/>
          <p:nvPr/>
        </p:nvSpPr>
        <p:spPr>
          <a:xfrm>
            <a:off x="805892" y="5865897"/>
            <a:ext cx="875813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s-ES" sz="1000" dirty="0"/>
              <a:t>Fuente: </a:t>
            </a:r>
            <a:r>
              <a:rPr lang="es-ES" sz="1000" b="1" dirty="0"/>
              <a:t>ASOPARTES</a:t>
            </a:r>
            <a:r>
              <a:rPr lang="es-ES" sz="1000" dirty="0"/>
              <a:t>, cálculos del </a:t>
            </a:r>
            <a:r>
              <a:rPr lang="es-ES" sz="1000" b="1" dirty="0"/>
              <a:t>Radar de las Autopartes</a:t>
            </a:r>
            <a:r>
              <a:rPr lang="es-ES" sz="1000" dirty="0"/>
              <a:t> producto de </a:t>
            </a:r>
            <a:r>
              <a:rPr lang="es-ES" sz="1000" dirty="0" err="1"/>
              <a:t>CVN</a:t>
            </a:r>
            <a:r>
              <a:rPr lang="es-ES" sz="1000" dirty="0"/>
              <a:t>, Datos DANE – Índice de precio al consumidor (IPC)</a:t>
            </a:r>
          </a:p>
        </p:txBody>
      </p:sp>
    </p:spTree>
    <p:extLst>
      <p:ext uri="{BB962C8B-B14F-4D97-AF65-F5344CB8AC3E}">
        <p14:creationId xmlns:p14="http://schemas.microsoft.com/office/powerpoint/2010/main" val="2572476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55DF3-EEEC-43E6-625F-2216BE00C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8554945B-78BE-1414-1FA8-B1AA986D0A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73" y="3382319"/>
            <a:ext cx="7844058" cy="186601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2B2AA17-8646-9967-9085-B4FBC1DC2752}"/>
              </a:ext>
            </a:extLst>
          </p:cNvPr>
          <p:cNvSpPr txBox="1"/>
          <p:nvPr/>
        </p:nvSpPr>
        <p:spPr>
          <a:xfrm>
            <a:off x="873083" y="467626"/>
            <a:ext cx="7397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chemeClr val="tx2">
                    <a:lumMod val="75000"/>
                  </a:schemeClr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RECUPERACIÓN Y VARIACIÓN DEL SECTOR</a:t>
            </a:r>
            <a:br>
              <a:rPr lang="es-CO" sz="2400" dirty="0">
                <a:solidFill>
                  <a:schemeClr val="tx2">
                    <a:lumMod val="75000"/>
                  </a:schemeClr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</a:br>
            <a:r>
              <a:rPr lang="es-CO" sz="1200" dirty="0">
                <a:solidFill>
                  <a:schemeClr val="tx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Entendiendo el IPC y el IPC en las Autopartes.</a:t>
            </a:r>
            <a:endParaRPr lang="es-CO" sz="2400" dirty="0">
              <a:solidFill>
                <a:schemeClr val="tx2">
                  <a:lumMod val="7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D25FBFF-8565-3CF5-5041-42D991F6996A}"/>
              </a:ext>
            </a:extLst>
          </p:cNvPr>
          <p:cNvGrpSpPr/>
          <p:nvPr/>
        </p:nvGrpSpPr>
        <p:grpSpPr>
          <a:xfrm>
            <a:off x="5568537" y="1460328"/>
            <a:ext cx="2702380" cy="1380076"/>
            <a:chOff x="899460" y="1588724"/>
            <a:chExt cx="2702380" cy="1380076"/>
          </a:xfrm>
        </p:grpSpPr>
        <p:sp>
          <p:nvSpPr>
            <p:cNvPr id="3" name="Rectángulo: esquinas redondeadas 2">
              <a:extLst>
                <a:ext uri="{FF2B5EF4-FFF2-40B4-BE49-F238E27FC236}">
                  <a16:creationId xmlns:a16="http://schemas.microsoft.com/office/drawing/2014/main" id="{85ECDA60-5A78-5C68-3B1C-C8322643CCED}"/>
                </a:ext>
              </a:extLst>
            </p:cNvPr>
            <p:cNvSpPr/>
            <p:nvPr/>
          </p:nvSpPr>
          <p:spPr>
            <a:xfrm>
              <a:off x="899460" y="1588724"/>
              <a:ext cx="2702380" cy="1380076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CO" sz="3600" b="1" dirty="0">
                  <a:solidFill>
                    <a:srgbClr val="FF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5,52% </a:t>
              </a:r>
            </a:p>
            <a:p>
              <a:pPr algn="just"/>
              <a:r>
                <a:rPr lang="es-CO" sz="1600" b="1" dirty="0">
                  <a:solidFill>
                    <a:schemeClr val="tx2">
                      <a:lumMod val="75000"/>
                    </a:scheme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Inflación anual del sector de autopartes para abril 2026.</a:t>
              </a:r>
              <a:endParaRPr lang="es-CO" sz="1600" dirty="0">
                <a:solidFill>
                  <a:schemeClr val="tx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6" name="Flecha: hacia arriba 5">
              <a:extLst>
                <a:ext uri="{FF2B5EF4-FFF2-40B4-BE49-F238E27FC236}">
                  <a16:creationId xmlns:a16="http://schemas.microsoft.com/office/drawing/2014/main" id="{790A0EB5-2EF0-926E-2829-3A613ADF1231}"/>
                </a:ext>
              </a:extLst>
            </p:cNvPr>
            <p:cNvSpPr/>
            <p:nvPr/>
          </p:nvSpPr>
          <p:spPr>
            <a:xfrm>
              <a:off x="2584938" y="1637240"/>
              <a:ext cx="509953" cy="501161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A86BF9A4-E2B9-BB79-BC64-592D98F0A9B0}"/>
              </a:ext>
            </a:extLst>
          </p:cNvPr>
          <p:cNvSpPr/>
          <p:nvPr/>
        </p:nvSpPr>
        <p:spPr>
          <a:xfrm>
            <a:off x="7807928" y="4155273"/>
            <a:ext cx="615462" cy="281355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70E6C53-E956-7D6F-8FA1-1E00B593F56F}"/>
              </a:ext>
            </a:extLst>
          </p:cNvPr>
          <p:cNvSpPr txBox="1"/>
          <p:nvPr/>
        </p:nvSpPr>
        <p:spPr>
          <a:xfrm>
            <a:off x="807573" y="1443994"/>
            <a:ext cx="421283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dirty="0">
                <a:solidFill>
                  <a:srgbClr val="02456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Posicionamiento</a:t>
            </a:r>
          </a:p>
          <a:p>
            <a:pPr algn="just"/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A pesar del alza, el sector de autopartes se mantiene </a:t>
            </a:r>
            <a:r>
              <a:rPr lang="es-ES" sz="1600" b="1" dirty="0">
                <a:latin typeface="Poppins" panose="00000500000000000000" pitchFamily="2" charset="0"/>
                <a:cs typeface="Poppins" panose="00000500000000000000" pitchFamily="2" charset="0"/>
              </a:rPr>
              <a:t>por debajo </a:t>
            </a:r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del IPC general </a:t>
            </a:r>
            <a:r>
              <a:rPr lang="es-ES" sz="1600" b="1" dirty="0">
                <a:latin typeface="Poppins" panose="00000500000000000000" pitchFamily="2" charset="0"/>
                <a:cs typeface="Poppins" panose="00000500000000000000" pitchFamily="2" charset="0"/>
              </a:rPr>
              <a:t>(5,68%), </a:t>
            </a:r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ocupando el </a:t>
            </a:r>
            <a:r>
              <a:rPr lang="es-ES" sz="1600" b="1" dirty="0">
                <a:latin typeface="Poppins" panose="00000500000000000000" pitchFamily="2" charset="0"/>
                <a:cs typeface="Poppins" panose="00000500000000000000" pitchFamily="2" charset="0"/>
              </a:rPr>
              <a:t>noveno lugar </a:t>
            </a:r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entre las divisiones con mayor variación.</a:t>
            </a:r>
            <a:endParaRPr lang="es-CO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2890863-ECD8-4E22-2E0F-6EA5AA1FDF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302" b="39689"/>
          <a:stretch>
            <a:fillRect/>
          </a:stretch>
        </p:blipFill>
        <p:spPr>
          <a:xfrm>
            <a:off x="7491813" y="100123"/>
            <a:ext cx="1558208" cy="578322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F1A6A365-5663-D5D6-B651-917306492276}"/>
              </a:ext>
            </a:extLst>
          </p:cNvPr>
          <p:cNvSpPr txBox="1"/>
          <p:nvPr/>
        </p:nvSpPr>
        <p:spPr>
          <a:xfrm>
            <a:off x="805892" y="5865897"/>
            <a:ext cx="875813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s-ES" sz="1000" dirty="0"/>
              <a:t>Fuente: </a:t>
            </a:r>
            <a:r>
              <a:rPr lang="es-ES" sz="1000" b="1" dirty="0"/>
              <a:t>ASOPARTES</a:t>
            </a:r>
            <a:r>
              <a:rPr lang="es-ES" sz="1000" dirty="0"/>
              <a:t>, cálculos del </a:t>
            </a:r>
            <a:r>
              <a:rPr lang="es-ES" sz="1000" b="1" dirty="0"/>
              <a:t>Radar de las Autopartes</a:t>
            </a:r>
            <a:r>
              <a:rPr lang="es-ES" sz="1000" dirty="0"/>
              <a:t> producto de </a:t>
            </a:r>
            <a:r>
              <a:rPr lang="es-ES" sz="1000" dirty="0" err="1"/>
              <a:t>CVN</a:t>
            </a:r>
            <a:r>
              <a:rPr lang="es-ES" sz="1000" dirty="0"/>
              <a:t>, Datos DANE – Índice de precio al consumidor (IPC)</a:t>
            </a:r>
          </a:p>
        </p:txBody>
      </p:sp>
    </p:spTree>
    <p:extLst>
      <p:ext uri="{BB962C8B-B14F-4D97-AF65-F5344CB8AC3E}">
        <p14:creationId xmlns:p14="http://schemas.microsoft.com/office/powerpoint/2010/main" val="1814374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66510-5FBE-2B12-D194-D2D9825BE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CAB33364-7458-80A2-A561-3BC3A105BFEA}"/>
              </a:ext>
            </a:extLst>
          </p:cNvPr>
          <p:cNvSpPr txBox="1"/>
          <p:nvPr/>
        </p:nvSpPr>
        <p:spPr>
          <a:xfrm>
            <a:off x="339338" y="536830"/>
            <a:ext cx="8465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chemeClr val="tx2">
                    <a:lumMod val="75000"/>
                  </a:schemeClr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¿QUÉ MIDE EL IPC Y CUÁNTO PESAN LAS AUTOPARTES?</a:t>
            </a:r>
            <a:br>
              <a:rPr lang="es-CO" sz="2400" dirty="0">
                <a:solidFill>
                  <a:schemeClr val="tx2">
                    <a:lumMod val="75000"/>
                  </a:schemeClr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</a:br>
            <a:r>
              <a:rPr lang="es-CO" sz="1200" dirty="0">
                <a:solidFill>
                  <a:schemeClr val="tx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Entendiendo el IPC y el IPC en las Autopartes.</a:t>
            </a:r>
            <a:endParaRPr lang="es-CO" sz="2400" dirty="0">
              <a:solidFill>
                <a:schemeClr val="tx2">
                  <a:lumMod val="7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9EC4CF2-D9E5-FA1C-753B-D4F0C57F7E4A}"/>
              </a:ext>
            </a:extLst>
          </p:cNvPr>
          <p:cNvSpPr txBox="1"/>
          <p:nvPr/>
        </p:nvSpPr>
        <p:spPr>
          <a:xfrm>
            <a:off x="323455" y="1773890"/>
            <a:ext cx="410860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¿Qué es el IPC?: 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Es el Índice de Precios al Consumidor que mide la evolución del gasto de los hogares.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4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Peso del Sector Autopartista: 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De cada </a:t>
            </a: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100 pesos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 que gastan los hogares colombianos, </a:t>
            </a: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1 peso se destina específicamente a repuestos y piezas para vehículos.</a:t>
            </a:r>
          </a:p>
          <a:p>
            <a:pPr algn="just"/>
            <a:endParaRPr lang="es-ES" sz="14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Composición: 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El sector de Autopartes representan el </a:t>
            </a: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1% del total de la medición (188 bienes y servicios)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 del IPC del DANE, y este se mide a través de </a:t>
            </a: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7 subclases críticas.</a:t>
            </a:r>
            <a:endParaRPr lang="es-ES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D473159-BF34-3FB3-7D3C-6F134E669F12}"/>
              </a:ext>
            </a:extLst>
          </p:cNvPr>
          <p:cNvSpPr txBox="1"/>
          <p:nvPr/>
        </p:nvSpPr>
        <p:spPr>
          <a:xfrm>
            <a:off x="4447813" y="2461031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chemeClr val="tx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Mantenimiento y reparación.</a:t>
            </a:r>
          </a:p>
        </p:txBody>
      </p:sp>
      <p:pic>
        <p:nvPicPr>
          <p:cNvPr id="8" name="Imagen 7" descr="Una motocicleta de color azul&#10;&#10;El contenido generado por IA puede ser incorrecto.">
            <a:extLst>
              <a:ext uri="{FF2B5EF4-FFF2-40B4-BE49-F238E27FC236}">
                <a16:creationId xmlns:a16="http://schemas.microsoft.com/office/drawing/2014/main" id="{C1C0F5CB-1557-3FA6-F49B-578FDF4EAF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31" t="2398" r="65000" b="62121"/>
          <a:stretch>
            <a:fillRect/>
          </a:stretch>
        </p:blipFill>
        <p:spPr>
          <a:xfrm>
            <a:off x="4526576" y="1278153"/>
            <a:ext cx="1292469" cy="1081454"/>
          </a:xfrm>
          <a:prstGeom prst="rect">
            <a:avLst/>
          </a:prstGeom>
        </p:spPr>
      </p:pic>
      <p:pic>
        <p:nvPicPr>
          <p:cNvPr id="9" name="Imagen 8" descr="Una motocicleta de color azul&#10;&#10;El contenido generado por IA puede ser incorrecto.">
            <a:extLst>
              <a:ext uri="{FF2B5EF4-FFF2-40B4-BE49-F238E27FC236}">
                <a16:creationId xmlns:a16="http://schemas.microsoft.com/office/drawing/2014/main" id="{83F143E2-A6EC-208D-41AE-4611205ADD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083" r="34648" b="64519"/>
          <a:stretch>
            <a:fillRect/>
          </a:stretch>
        </p:blipFill>
        <p:spPr>
          <a:xfrm>
            <a:off x="6064495" y="1194274"/>
            <a:ext cx="1292469" cy="1081454"/>
          </a:xfrm>
          <a:prstGeom prst="rect">
            <a:avLst/>
          </a:prstGeom>
        </p:spPr>
      </p:pic>
      <p:pic>
        <p:nvPicPr>
          <p:cNvPr id="12" name="Imagen 11" descr="Una motocicleta de color azul&#10;&#10;El contenido generado por IA puede ser incorrecto.">
            <a:extLst>
              <a:ext uri="{FF2B5EF4-FFF2-40B4-BE49-F238E27FC236}">
                <a16:creationId xmlns:a16="http://schemas.microsoft.com/office/drawing/2014/main" id="{43CF8DF3-C294-13F8-9FD8-199C1989D3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686" r="3045" b="64519"/>
          <a:stretch>
            <a:fillRect/>
          </a:stretch>
        </p:blipFill>
        <p:spPr>
          <a:xfrm>
            <a:off x="7633199" y="1201576"/>
            <a:ext cx="1292469" cy="1081454"/>
          </a:xfrm>
          <a:prstGeom prst="rect">
            <a:avLst/>
          </a:prstGeom>
        </p:spPr>
      </p:pic>
      <p:pic>
        <p:nvPicPr>
          <p:cNvPr id="13" name="Imagen 12" descr="Una motocicleta de color azul&#10;&#10;El contenido generado por IA puede ser incorrecto.">
            <a:extLst>
              <a:ext uri="{FF2B5EF4-FFF2-40B4-BE49-F238E27FC236}">
                <a16:creationId xmlns:a16="http://schemas.microsoft.com/office/drawing/2014/main" id="{6B6E33EE-7FBC-AA55-1432-F7F64012AF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29" t="35809" r="63302" b="32570"/>
          <a:stretch>
            <a:fillRect/>
          </a:stretch>
        </p:blipFill>
        <p:spPr>
          <a:xfrm>
            <a:off x="4538302" y="3139252"/>
            <a:ext cx="1292469" cy="963791"/>
          </a:xfrm>
          <a:prstGeom prst="rect">
            <a:avLst/>
          </a:prstGeom>
        </p:spPr>
      </p:pic>
      <p:pic>
        <p:nvPicPr>
          <p:cNvPr id="14" name="Imagen 13" descr="Una motocicleta de color azul&#10;&#10;El contenido generado por IA puede ser incorrecto.">
            <a:extLst>
              <a:ext uri="{FF2B5EF4-FFF2-40B4-BE49-F238E27FC236}">
                <a16:creationId xmlns:a16="http://schemas.microsoft.com/office/drawing/2014/main" id="{CC280345-DC6A-1E4B-CA97-A8EF5874B0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378" t="36659" r="35353" b="32500"/>
          <a:stretch>
            <a:fillRect/>
          </a:stretch>
        </p:blipFill>
        <p:spPr>
          <a:xfrm>
            <a:off x="6062212" y="3139252"/>
            <a:ext cx="1292469" cy="939999"/>
          </a:xfrm>
          <a:prstGeom prst="rect">
            <a:avLst/>
          </a:prstGeom>
        </p:spPr>
      </p:pic>
      <p:pic>
        <p:nvPicPr>
          <p:cNvPr id="15" name="Imagen 14" descr="Una motocicleta de color azul&#10;&#10;El contenido generado por IA puede ser incorrecto.">
            <a:extLst>
              <a:ext uri="{FF2B5EF4-FFF2-40B4-BE49-F238E27FC236}">
                <a16:creationId xmlns:a16="http://schemas.microsoft.com/office/drawing/2014/main" id="{45A28ED1-CC17-1DDC-3909-1D979EB000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724" t="36468" r="4007" b="31191"/>
          <a:stretch>
            <a:fillRect/>
          </a:stretch>
        </p:blipFill>
        <p:spPr>
          <a:xfrm>
            <a:off x="7692364" y="3136660"/>
            <a:ext cx="1292469" cy="985728"/>
          </a:xfrm>
          <a:prstGeom prst="rect">
            <a:avLst/>
          </a:prstGeom>
        </p:spPr>
      </p:pic>
      <p:pic>
        <p:nvPicPr>
          <p:cNvPr id="16" name="Imagen 15" descr="Una motocicleta de color azul&#10;&#10;El contenido generado por IA puede ser incorrecto.">
            <a:extLst>
              <a:ext uri="{FF2B5EF4-FFF2-40B4-BE49-F238E27FC236}">
                <a16:creationId xmlns:a16="http://schemas.microsoft.com/office/drawing/2014/main" id="{3B538FC3-8961-F20E-81DA-32BAFBDC5F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628" t="67659" r="34103"/>
          <a:stretch>
            <a:fillRect/>
          </a:stretch>
        </p:blipFill>
        <p:spPr>
          <a:xfrm>
            <a:off x="5334648" y="4791095"/>
            <a:ext cx="1292469" cy="985728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FA9BE1C4-B28E-4883-B6FB-0483DDB9247C}"/>
              </a:ext>
            </a:extLst>
          </p:cNvPr>
          <p:cNvSpPr txBox="1"/>
          <p:nvPr/>
        </p:nvSpPr>
        <p:spPr>
          <a:xfrm>
            <a:off x="7595086" y="2454231"/>
            <a:ext cx="1650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chemeClr val="tx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Servicios de latonería y pintura.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429B84B-AB64-A82A-C329-61C8FE20BAF1}"/>
              </a:ext>
            </a:extLst>
          </p:cNvPr>
          <p:cNvSpPr txBox="1"/>
          <p:nvPr/>
        </p:nvSpPr>
        <p:spPr>
          <a:xfrm>
            <a:off x="5921259" y="2308713"/>
            <a:ext cx="1711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chemeClr val="tx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Productos para la limpieza y conservación del vehículo.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6486356-590A-774C-762C-79CE669F777D}"/>
              </a:ext>
            </a:extLst>
          </p:cNvPr>
          <p:cNvSpPr txBox="1"/>
          <p:nvPr/>
        </p:nvSpPr>
        <p:spPr>
          <a:xfrm>
            <a:off x="4432060" y="40893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chemeClr val="tx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Compra y cambio de aceite.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92FBEA93-B7A0-112A-B5BD-534B52D37084}"/>
              </a:ext>
            </a:extLst>
          </p:cNvPr>
          <p:cNvSpPr txBox="1"/>
          <p:nvPr/>
        </p:nvSpPr>
        <p:spPr>
          <a:xfrm>
            <a:off x="6053514" y="4078794"/>
            <a:ext cx="1583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chemeClr val="tx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Aditivos, valvulinas, refrigerantes, etc.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B75B3B7-FDDA-6EE9-3B2D-E5EA035D9825}"/>
              </a:ext>
            </a:extLst>
          </p:cNvPr>
          <p:cNvSpPr txBox="1"/>
          <p:nvPr/>
        </p:nvSpPr>
        <p:spPr>
          <a:xfrm>
            <a:off x="7561940" y="4042228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chemeClr val="tx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Otras piezas de repuesto para vehículos.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7E88009-B863-B695-A089-0A8CF4DF5274}"/>
              </a:ext>
            </a:extLst>
          </p:cNvPr>
          <p:cNvSpPr txBox="1"/>
          <p:nvPr/>
        </p:nvSpPr>
        <p:spPr>
          <a:xfrm>
            <a:off x="6556864" y="4874358"/>
            <a:ext cx="1833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>
                <a:solidFill>
                  <a:schemeClr val="tx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Llantas, neumáticos y rines para vehículos.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AE68633-366E-6024-B9D3-D6811164AA8D}"/>
              </a:ext>
            </a:extLst>
          </p:cNvPr>
          <p:cNvSpPr txBox="1"/>
          <p:nvPr/>
        </p:nvSpPr>
        <p:spPr>
          <a:xfrm>
            <a:off x="5711939" y="906203"/>
            <a:ext cx="2130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dirty="0">
                <a:solidFill>
                  <a:srgbClr val="02456C"/>
                </a:solidFill>
              </a:rPr>
              <a:t>7 subclases críticas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1FA5039-1E09-4995-9CB1-15E255FD39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9302" b="39689"/>
          <a:stretch>
            <a:fillRect/>
          </a:stretch>
        </p:blipFill>
        <p:spPr>
          <a:xfrm>
            <a:off x="97216" y="5080405"/>
            <a:ext cx="1739285" cy="64552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739469E-B078-9D11-DDFC-4346CCDAD4EC}"/>
              </a:ext>
            </a:extLst>
          </p:cNvPr>
          <p:cNvSpPr txBox="1"/>
          <p:nvPr/>
        </p:nvSpPr>
        <p:spPr>
          <a:xfrm>
            <a:off x="805892" y="5865897"/>
            <a:ext cx="875813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s-ES" sz="1000" dirty="0"/>
              <a:t>Fuente: </a:t>
            </a:r>
            <a:r>
              <a:rPr lang="es-ES" sz="1000" b="1" dirty="0"/>
              <a:t>ASOPARTES</a:t>
            </a:r>
            <a:r>
              <a:rPr lang="es-ES" sz="1000" dirty="0"/>
              <a:t>, cálculos del </a:t>
            </a:r>
            <a:r>
              <a:rPr lang="es-ES" sz="1000" b="1" dirty="0"/>
              <a:t>Radar de las Autopartes</a:t>
            </a:r>
            <a:r>
              <a:rPr lang="es-ES" sz="1000" dirty="0"/>
              <a:t> producto de </a:t>
            </a:r>
            <a:r>
              <a:rPr lang="es-ES" sz="1000" dirty="0" err="1"/>
              <a:t>CVN</a:t>
            </a:r>
            <a:r>
              <a:rPr lang="es-ES" sz="1000" dirty="0"/>
              <a:t>, Datos DANE – Índice de precio al consumidor (IPC)</a:t>
            </a:r>
          </a:p>
        </p:txBody>
      </p:sp>
    </p:spTree>
    <p:extLst>
      <p:ext uri="{BB962C8B-B14F-4D97-AF65-F5344CB8AC3E}">
        <p14:creationId xmlns:p14="http://schemas.microsoft.com/office/powerpoint/2010/main" val="3329683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uadroTexto 30">
            <a:extLst>
              <a:ext uri="{FF2B5EF4-FFF2-40B4-BE49-F238E27FC236}">
                <a16:creationId xmlns:a16="http://schemas.microsoft.com/office/drawing/2014/main" id="{20EC9F00-1978-F904-9C05-F4EF2F325006}"/>
              </a:ext>
            </a:extLst>
          </p:cNvPr>
          <p:cNvSpPr txBox="1"/>
          <p:nvPr/>
        </p:nvSpPr>
        <p:spPr>
          <a:xfrm>
            <a:off x="234790" y="1553331"/>
            <a:ext cx="603885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Servicios de latonería y pintura.</a:t>
            </a:r>
          </a:p>
          <a:p>
            <a:endParaRPr lang="es-ES" sz="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ES" sz="1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Mantenimiento y reparación</a:t>
            </a:r>
          </a:p>
          <a:p>
            <a:endParaRPr lang="es-ES" sz="14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Otras piezas de repuesto para vehículos.</a:t>
            </a:r>
          </a:p>
          <a:p>
            <a:endParaRPr lang="es-E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Llantas, neumáticos y rines para vehículos.</a:t>
            </a:r>
          </a:p>
          <a:p>
            <a:endParaRPr lang="es-ES" sz="14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Productos para la limpieza y conservación del vehículo. </a:t>
            </a:r>
          </a:p>
          <a:p>
            <a:endParaRPr lang="es-ES"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Compra y cambio de aceite.</a:t>
            </a:r>
          </a:p>
          <a:p>
            <a:endParaRPr lang="es-ES" sz="12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Aditivos, valvulinas, refrigerantes, etc.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79E7A1B3-CF94-4E4E-60F9-D4E0A64722D7}"/>
              </a:ext>
            </a:extLst>
          </p:cNvPr>
          <p:cNvGrpSpPr/>
          <p:nvPr/>
        </p:nvGrpSpPr>
        <p:grpSpPr>
          <a:xfrm>
            <a:off x="6824130" y="1519695"/>
            <a:ext cx="2350853" cy="3102703"/>
            <a:chOff x="3530834" y="1320284"/>
            <a:chExt cx="2350853" cy="3102703"/>
          </a:xfrm>
        </p:grpSpPr>
        <p:grpSp>
          <p:nvGrpSpPr>
            <p:cNvPr id="20" name="Grupo 19">
              <a:extLst>
                <a:ext uri="{FF2B5EF4-FFF2-40B4-BE49-F238E27FC236}">
                  <a16:creationId xmlns:a16="http://schemas.microsoft.com/office/drawing/2014/main" id="{8B2A600F-55D2-8593-6EED-8616D9AB2EEF}"/>
                </a:ext>
              </a:extLst>
            </p:cNvPr>
            <p:cNvGrpSpPr/>
            <p:nvPr/>
          </p:nvGrpSpPr>
          <p:grpSpPr>
            <a:xfrm>
              <a:off x="3530834" y="1352550"/>
              <a:ext cx="1541706" cy="3033286"/>
              <a:chOff x="1282934" y="895350"/>
              <a:chExt cx="1541706" cy="3033286"/>
            </a:xfrm>
          </p:grpSpPr>
          <p:sp>
            <p:nvSpPr>
              <p:cNvPr id="13" name="Rectángulo 12">
                <a:extLst>
                  <a:ext uri="{FF2B5EF4-FFF2-40B4-BE49-F238E27FC236}">
                    <a16:creationId xmlns:a16="http://schemas.microsoft.com/office/drawing/2014/main" id="{16728072-9E47-7350-6C97-E374F6CF9B7C}"/>
                  </a:ext>
                </a:extLst>
              </p:cNvPr>
              <p:cNvSpPr/>
              <p:nvPr/>
            </p:nvSpPr>
            <p:spPr>
              <a:xfrm>
                <a:off x="1485901" y="895350"/>
                <a:ext cx="1338739" cy="304800"/>
              </a:xfrm>
              <a:prstGeom prst="rect">
                <a:avLst/>
              </a:prstGeom>
              <a:gradFill flip="none" rotWithShape="1">
                <a:gsLst>
                  <a:gs pos="0">
                    <a:srgbClr val="CC0000"/>
                  </a:gs>
                  <a:gs pos="100000">
                    <a:srgbClr val="FF5757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4" name="Rectángulo 13">
                <a:extLst>
                  <a:ext uri="{FF2B5EF4-FFF2-40B4-BE49-F238E27FC236}">
                    <a16:creationId xmlns:a16="http://schemas.microsoft.com/office/drawing/2014/main" id="{711A156F-EF33-9E7B-EA8F-8EFA092E6960}"/>
                  </a:ext>
                </a:extLst>
              </p:cNvPr>
              <p:cNvSpPr/>
              <p:nvPr/>
            </p:nvSpPr>
            <p:spPr>
              <a:xfrm>
                <a:off x="1485899" y="1361342"/>
                <a:ext cx="1181101" cy="304800"/>
              </a:xfrm>
              <a:prstGeom prst="rect">
                <a:avLst/>
              </a:prstGeom>
              <a:gradFill flip="none" rotWithShape="1">
                <a:gsLst>
                  <a:gs pos="0">
                    <a:srgbClr val="CC0000"/>
                  </a:gs>
                  <a:gs pos="100000">
                    <a:srgbClr val="FF5757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5" name="Rectángulo 14">
                <a:extLst>
                  <a:ext uri="{FF2B5EF4-FFF2-40B4-BE49-F238E27FC236}">
                    <a16:creationId xmlns:a16="http://schemas.microsoft.com/office/drawing/2014/main" id="{B223A837-9736-8081-2263-7BD6E01E39EF}"/>
                  </a:ext>
                </a:extLst>
              </p:cNvPr>
              <p:cNvSpPr/>
              <p:nvPr/>
            </p:nvSpPr>
            <p:spPr>
              <a:xfrm>
                <a:off x="1485900" y="1809750"/>
                <a:ext cx="164784" cy="304800"/>
              </a:xfrm>
              <a:prstGeom prst="rect">
                <a:avLst/>
              </a:prstGeom>
              <a:gradFill flip="none" rotWithShape="1">
                <a:gsLst>
                  <a:gs pos="0">
                    <a:srgbClr val="CC0000"/>
                  </a:gs>
                  <a:gs pos="100000">
                    <a:srgbClr val="FF5757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6" name="Rectángulo 15">
                <a:extLst>
                  <a:ext uri="{FF2B5EF4-FFF2-40B4-BE49-F238E27FC236}">
                    <a16:creationId xmlns:a16="http://schemas.microsoft.com/office/drawing/2014/main" id="{8E9F071A-30CB-658B-0D5B-3F022794FEA5}"/>
                  </a:ext>
                </a:extLst>
              </p:cNvPr>
              <p:cNvSpPr/>
              <p:nvPr/>
            </p:nvSpPr>
            <p:spPr>
              <a:xfrm>
                <a:off x="1485898" y="2275742"/>
                <a:ext cx="108000" cy="304800"/>
              </a:xfrm>
              <a:prstGeom prst="rect">
                <a:avLst/>
              </a:prstGeom>
              <a:gradFill flip="none" rotWithShape="1">
                <a:gsLst>
                  <a:gs pos="0">
                    <a:srgbClr val="CC0000"/>
                  </a:gs>
                  <a:gs pos="100000">
                    <a:srgbClr val="FF5757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8" name="Rectángulo 17">
                <a:extLst>
                  <a:ext uri="{FF2B5EF4-FFF2-40B4-BE49-F238E27FC236}">
                    <a16:creationId xmlns:a16="http://schemas.microsoft.com/office/drawing/2014/main" id="{9EAB9F99-4FFF-2C47-D6AF-41AAFD557074}"/>
                  </a:ext>
                </a:extLst>
              </p:cNvPr>
              <p:cNvSpPr/>
              <p:nvPr/>
            </p:nvSpPr>
            <p:spPr>
              <a:xfrm flipH="1">
                <a:off x="1282934" y="3181701"/>
                <a:ext cx="180000" cy="304800"/>
              </a:xfrm>
              <a:prstGeom prst="rect">
                <a:avLst/>
              </a:prstGeom>
              <a:gradFill flip="none" rotWithShape="1">
                <a:gsLst>
                  <a:gs pos="0">
                    <a:srgbClr val="00CC00"/>
                  </a:gs>
                  <a:gs pos="100000">
                    <a:srgbClr val="A7D971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9" name="Rectángulo 18">
                <a:extLst>
                  <a:ext uri="{FF2B5EF4-FFF2-40B4-BE49-F238E27FC236}">
                    <a16:creationId xmlns:a16="http://schemas.microsoft.com/office/drawing/2014/main" id="{4DE5485E-BC07-A216-FDCB-6A5CF2D0286A}"/>
                  </a:ext>
                </a:extLst>
              </p:cNvPr>
              <p:cNvSpPr/>
              <p:nvPr/>
            </p:nvSpPr>
            <p:spPr>
              <a:xfrm flipH="1">
                <a:off x="1377897" y="3623836"/>
                <a:ext cx="108000" cy="304800"/>
              </a:xfrm>
              <a:prstGeom prst="rect">
                <a:avLst/>
              </a:prstGeom>
              <a:gradFill flip="none" rotWithShape="1">
                <a:gsLst>
                  <a:gs pos="0">
                    <a:srgbClr val="00CC00"/>
                  </a:gs>
                  <a:gs pos="100000">
                    <a:srgbClr val="A7D971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</p:grp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8B986982-5EAE-74B9-144E-E2072CE51C8D}"/>
                </a:ext>
              </a:extLst>
            </p:cNvPr>
            <p:cNvSpPr txBox="1"/>
            <p:nvPr/>
          </p:nvSpPr>
          <p:spPr>
            <a:xfrm>
              <a:off x="5072062" y="1320284"/>
              <a:ext cx="8096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dirty="0">
                  <a:solidFill>
                    <a:srgbClr val="CC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1,36%</a:t>
              </a: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5F07F157-F01B-A1D4-C0DB-2A3034C90B31}"/>
                </a:ext>
              </a:extLst>
            </p:cNvPr>
            <p:cNvSpPr txBox="1"/>
            <p:nvPr/>
          </p:nvSpPr>
          <p:spPr>
            <a:xfrm>
              <a:off x="4915855" y="1777484"/>
              <a:ext cx="94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dirty="0">
                  <a:solidFill>
                    <a:srgbClr val="CC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0,97%</a:t>
              </a: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F8064D30-D012-A5ED-0F8A-4C75943E969B}"/>
                </a:ext>
              </a:extLst>
            </p:cNvPr>
            <p:cNvSpPr txBox="1"/>
            <p:nvPr/>
          </p:nvSpPr>
          <p:spPr>
            <a:xfrm>
              <a:off x="3895360" y="2238375"/>
              <a:ext cx="94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dirty="0">
                  <a:solidFill>
                    <a:srgbClr val="CC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0,24%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BEC7AC1E-15E2-2188-50BA-B9F93B573FDD}"/>
                </a:ext>
              </a:extLst>
            </p:cNvPr>
            <p:cNvSpPr txBox="1"/>
            <p:nvPr/>
          </p:nvSpPr>
          <p:spPr>
            <a:xfrm>
              <a:off x="3898584" y="2699266"/>
              <a:ext cx="94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dirty="0">
                  <a:solidFill>
                    <a:srgbClr val="CC0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0,17%</a:t>
              </a: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9A15700D-BB86-BEE5-A828-01CA8CE5A907}"/>
                </a:ext>
              </a:extLst>
            </p:cNvPr>
            <p:cNvSpPr txBox="1"/>
            <p:nvPr/>
          </p:nvSpPr>
          <p:spPr>
            <a:xfrm>
              <a:off x="3751394" y="3171695"/>
              <a:ext cx="94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dirty="0">
                  <a:solidFill>
                    <a:srgbClr val="008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-0,51</a:t>
              </a: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E27ACD19-D2F1-0A3C-EA1F-8BB58D5B0EA0}"/>
                </a:ext>
              </a:extLst>
            </p:cNvPr>
            <p:cNvSpPr txBox="1"/>
            <p:nvPr/>
          </p:nvSpPr>
          <p:spPr>
            <a:xfrm>
              <a:off x="3743353" y="3606284"/>
              <a:ext cx="10706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dirty="0">
                  <a:solidFill>
                    <a:srgbClr val="008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-0,14%</a:t>
              </a: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7AE8BBAE-6AB0-7FA5-93D6-8DE146C79A16}"/>
                </a:ext>
              </a:extLst>
            </p:cNvPr>
            <p:cNvSpPr txBox="1"/>
            <p:nvPr/>
          </p:nvSpPr>
          <p:spPr>
            <a:xfrm>
              <a:off x="3751394" y="4053655"/>
              <a:ext cx="9613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O" dirty="0">
                  <a:solidFill>
                    <a:srgbClr val="008000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-0,05%</a:t>
              </a:r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id="{3AD1978E-D232-A429-1CA5-0B5AA389E1EC}"/>
              </a:ext>
            </a:extLst>
          </p:cNvPr>
          <p:cNvGrpSpPr/>
          <p:nvPr/>
        </p:nvGrpSpPr>
        <p:grpSpPr>
          <a:xfrm>
            <a:off x="308130" y="1957914"/>
            <a:ext cx="6696000" cy="2717423"/>
            <a:chOff x="267650" y="1766123"/>
            <a:chExt cx="6696000" cy="2717423"/>
          </a:xfrm>
        </p:grpSpPr>
        <p:cxnSp>
          <p:nvCxnSpPr>
            <p:cNvPr id="33" name="Conector recto 32">
              <a:extLst>
                <a:ext uri="{FF2B5EF4-FFF2-40B4-BE49-F238E27FC236}">
                  <a16:creationId xmlns:a16="http://schemas.microsoft.com/office/drawing/2014/main" id="{05C50ABC-AD4A-7888-4624-892D89BBE8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650" y="1766123"/>
              <a:ext cx="6696000" cy="116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35">
              <a:extLst>
                <a:ext uri="{FF2B5EF4-FFF2-40B4-BE49-F238E27FC236}">
                  <a16:creationId xmlns:a16="http://schemas.microsoft.com/office/drawing/2014/main" id="{25ACF19F-F272-563D-9064-055A91BD0A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650" y="2217082"/>
              <a:ext cx="6696000" cy="116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36">
              <a:extLst>
                <a:ext uri="{FF2B5EF4-FFF2-40B4-BE49-F238E27FC236}">
                  <a16:creationId xmlns:a16="http://schemas.microsoft.com/office/drawing/2014/main" id="{AA1125DB-DD3B-F3E7-3A67-E0B560AE25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650" y="2668041"/>
              <a:ext cx="6696000" cy="116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cto 37">
              <a:extLst>
                <a:ext uri="{FF2B5EF4-FFF2-40B4-BE49-F238E27FC236}">
                  <a16:creationId xmlns:a16="http://schemas.microsoft.com/office/drawing/2014/main" id="{6368DD37-CE82-BEC4-0DDC-BF20382AF6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650" y="3119000"/>
              <a:ext cx="6696000" cy="116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recto 38">
              <a:extLst>
                <a:ext uri="{FF2B5EF4-FFF2-40B4-BE49-F238E27FC236}">
                  <a16:creationId xmlns:a16="http://schemas.microsoft.com/office/drawing/2014/main" id="{CB4E231C-F247-898D-4521-B45402BF33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650" y="3569959"/>
              <a:ext cx="6696000" cy="116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ector recto 39">
              <a:extLst>
                <a:ext uri="{FF2B5EF4-FFF2-40B4-BE49-F238E27FC236}">
                  <a16:creationId xmlns:a16="http://schemas.microsoft.com/office/drawing/2014/main" id="{03385F80-C66E-E6EE-BACD-51640A7177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650" y="4020918"/>
              <a:ext cx="6696000" cy="116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 recto 40">
              <a:extLst>
                <a:ext uri="{FF2B5EF4-FFF2-40B4-BE49-F238E27FC236}">
                  <a16:creationId xmlns:a16="http://schemas.microsoft.com/office/drawing/2014/main" id="{92E593E4-77A8-17D3-526F-0CB7FA755B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650" y="4471878"/>
              <a:ext cx="6696000" cy="1166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CuadroTexto 44">
            <a:extLst>
              <a:ext uri="{FF2B5EF4-FFF2-40B4-BE49-F238E27FC236}">
                <a16:creationId xmlns:a16="http://schemas.microsoft.com/office/drawing/2014/main" id="{AB5EBF85-FE23-5D6B-FE36-86B56551A55A}"/>
              </a:ext>
            </a:extLst>
          </p:cNvPr>
          <p:cNvSpPr txBox="1"/>
          <p:nvPr/>
        </p:nvSpPr>
        <p:spPr>
          <a:xfrm>
            <a:off x="714026" y="399287"/>
            <a:ext cx="501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chemeClr val="tx2">
                    <a:lumMod val="75000"/>
                  </a:schemeClr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ANÁLISIS DE SUBCLASES </a:t>
            </a:r>
            <a:br>
              <a:rPr lang="es-CO" sz="2400" dirty="0">
                <a:solidFill>
                  <a:schemeClr val="tx2">
                    <a:lumMod val="75000"/>
                  </a:schemeClr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</a:br>
            <a:r>
              <a:rPr lang="es-CO" sz="1200" dirty="0">
                <a:solidFill>
                  <a:schemeClr val="tx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¿Qué subió y que bajó en el sector autopartista?</a:t>
            </a:r>
            <a:endParaRPr lang="es-CO" sz="2400" dirty="0">
              <a:solidFill>
                <a:schemeClr val="tx2">
                  <a:lumMod val="7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AA0CCE02-2E74-B993-ACEA-6FA3DC42B449}"/>
              </a:ext>
            </a:extLst>
          </p:cNvPr>
          <p:cNvSpPr txBox="1"/>
          <p:nvPr/>
        </p:nvSpPr>
        <p:spPr>
          <a:xfrm>
            <a:off x="192932" y="4722627"/>
            <a:ext cx="8758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Durante abril, las mayores presiones de precio en el sector de las autopartes se concentraron en los </a:t>
            </a:r>
            <a:r>
              <a:rPr lang="es-ES" sz="1200" b="1" dirty="0">
                <a:latin typeface="Poppins" panose="00000500000000000000" pitchFamily="2" charset="0"/>
                <a:cs typeface="Poppins" panose="00000500000000000000" pitchFamily="2" charset="0"/>
              </a:rPr>
              <a:t>servicios de latonería y pintura (1,36%) </a:t>
            </a:r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y en </a:t>
            </a:r>
            <a:r>
              <a:rPr lang="es-ES" sz="1200" b="1" dirty="0">
                <a:latin typeface="Poppins" panose="00000500000000000000" pitchFamily="2" charset="0"/>
                <a:cs typeface="Poppins" panose="00000500000000000000" pitchFamily="2" charset="0"/>
              </a:rPr>
              <a:t>mantenimiento y reparación (0,97%), </a:t>
            </a:r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mientras que </a:t>
            </a:r>
            <a:r>
              <a:rPr lang="es-ES" sz="1200" b="1" dirty="0">
                <a:latin typeface="Poppins" panose="00000500000000000000" pitchFamily="2" charset="0"/>
                <a:cs typeface="Poppins" panose="00000500000000000000" pitchFamily="2" charset="0"/>
              </a:rPr>
              <a:t>categorías asociadas a insumos y cuidado del vehículo registraron reducciones</a:t>
            </a:r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, destacándose los productos de </a:t>
            </a:r>
            <a:r>
              <a:rPr lang="es-ES" sz="1200" b="1" dirty="0">
                <a:latin typeface="Poppins" panose="00000500000000000000" pitchFamily="2" charset="0"/>
                <a:cs typeface="Poppins" panose="00000500000000000000" pitchFamily="2" charset="0"/>
              </a:rPr>
              <a:t>limpieza y conservación (-0,51%).</a:t>
            </a:r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 Esto refleja un comportamiento inflacionario más asociado a servicios especializados que a productos de consumo complementario.</a:t>
            </a:r>
            <a:endParaRPr lang="es-CO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24ABC5F5-170A-4AF8-C689-59F190571AA7}"/>
              </a:ext>
            </a:extLst>
          </p:cNvPr>
          <p:cNvSpPr txBox="1"/>
          <p:nvPr/>
        </p:nvSpPr>
        <p:spPr>
          <a:xfrm>
            <a:off x="234790" y="1124933"/>
            <a:ext cx="7807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02456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Variación mensual par abril de precios por subclases de las autopartes</a:t>
            </a:r>
            <a:endParaRPr lang="es-CO" sz="1600" b="1" dirty="0">
              <a:solidFill>
                <a:srgbClr val="02456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4" name="Imagen 53" descr="Icono&#10;&#10;El contenido generado por IA puede ser incorrecto.">
            <a:extLst>
              <a:ext uri="{FF2B5EF4-FFF2-40B4-BE49-F238E27FC236}">
                <a16:creationId xmlns:a16="http://schemas.microsoft.com/office/drawing/2014/main" id="{10CCDCDE-D389-3348-F4EA-4B07749C11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180" b="89844" l="9473" r="90332">
                        <a14:foregroundMark x1="9473" y1="47852" x2="9473" y2="48535"/>
                        <a14:foregroundMark x1="45020" y1="88770" x2="46973" y2="88477"/>
                        <a14:foregroundMark x1="88672" y1="42090" x2="88184" y2="47559"/>
                        <a14:foregroundMark x1="49121" y1="9277" x2="49121" y2="9277"/>
                        <a14:foregroundMark x1="90332" y1="48242" x2="90332" y2="48242"/>
                        <a14:foregroundMark x1="46387" y1="89551" x2="46387" y2="89551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4538" y="3114175"/>
            <a:ext cx="1192859" cy="119285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226D89D-13FA-205D-3E98-4560C2FDC8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9302" b="39689"/>
          <a:stretch>
            <a:fillRect/>
          </a:stretch>
        </p:blipFill>
        <p:spPr>
          <a:xfrm>
            <a:off x="7401274" y="40750"/>
            <a:ext cx="1739285" cy="645528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D03D91C-3054-4B12-D987-BD85FE98C5B6}"/>
              </a:ext>
            </a:extLst>
          </p:cNvPr>
          <p:cNvSpPr/>
          <p:nvPr/>
        </p:nvSpPr>
        <p:spPr>
          <a:xfrm flipH="1">
            <a:off x="6451097" y="3393853"/>
            <a:ext cx="576000" cy="304800"/>
          </a:xfrm>
          <a:prstGeom prst="rect">
            <a:avLst/>
          </a:prstGeom>
          <a:gradFill flip="none" rotWithShape="1">
            <a:gsLst>
              <a:gs pos="0">
                <a:srgbClr val="00CC00"/>
              </a:gs>
              <a:gs pos="100000">
                <a:srgbClr val="A7D97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AC9438B-8881-76EB-8CA8-CE50BE7D1F9B}"/>
              </a:ext>
            </a:extLst>
          </p:cNvPr>
          <p:cNvSpPr txBox="1"/>
          <p:nvPr/>
        </p:nvSpPr>
        <p:spPr>
          <a:xfrm>
            <a:off x="805892" y="5865897"/>
            <a:ext cx="875813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s-ES" sz="1000" dirty="0"/>
              <a:t>Fuente: </a:t>
            </a:r>
            <a:r>
              <a:rPr lang="es-ES" sz="1000" b="1" dirty="0"/>
              <a:t>ASOPARTES</a:t>
            </a:r>
            <a:r>
              <a:rPr lang="es-ES" sz="1000" dirty="0"/>
              <a:t>, cálculos del </a:t>
            </a:r>
            <a:r>
              <a:rPr lang="es-ES" sz="1000" b="1" dirty="0"/>
              <a:t>Radar de las Autopartes</a:t>
            </a:r>
            <a:r>
              <a:rPr lang="es-ES" sz="1000" dirty="0"/>
              <a:t> producto de </a:t>
            </a:r>
            <a:r>
              <a:rPr lang="es-ES" sz="1000" dirty="0" err="1"/>
              <a:t>CVN</a:t>
            </a:r>
            <a:r>
              <a:rPr lang="es-ES" sz="1000" dirty="0"/>
              <a:t>, Datos DANE – Índice de precio al consumidor (IPC)</a:t>
            </a:r>
          </a:p>
        </p:txBody>
      </p:sp>
    </p:spTree>
    <p:extLst>
      <p:ext uri="{BB962C8B-B14F-4D97-AF65-F5344CB8AC3E}">
        <p14:creationId xmlns:p14="http://schemas.microsoft.com/office/powerpoint/2010/main" val="1523347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E5120-88CC-7D5C-3494-333B992A9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upo 43">
            <a:extLst>
              <a:ext uri="{FF2B5EF4-FFF2-40B4-BE49-F238E27FC236}">
                <a16:creationId xmlns:a16="http://schemas.microsoft.com/office/drawing/2014/main" id="{C225F31B-F2AA-3AA7-EDE2-7BAA430B590D}"/>
              </a:ext>
            </a:extLst>
          </p:cNvPr>
          <p:cNvGrpSpPr/>
          <p:nvPr/>
        </p:nvGrpSpPr>
        <p:grpSpPr>
          <a:xfrm>
            <a:off x="234790" y="1519695"/>
            <a:ext cx="8909210" cy="3155642"/>
            <a:chOff x="194310" y="1327904"/>
            <a:chExt cx="8909210" cy="3155642"/>
          </a:xfrm>
        </p:grpSpPr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3AC93A6D-FAB8-C97D-8E8B-C15F7B636EBB}"/>
                </a:ext>
              </a:extLst>
            </p:cNvPr>
            <p:cNvSpPr txBox="1"/>
            <p:nvPr/>
          </p:nvSpPr>
          <p:spPr>
            <a:xfrm>
              <a:off x="194310" y="1361540"/>
              <a:ext cx="6038850" cy="30854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Mantenimiento y reparación</a:t>
              </a:r>
            </a:p>
            <a:p>
              <a:endParaRPr lang="es-ES" sz="200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s-ES" sz="1050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Servicios de latonería y pintura.</a:t>
              </a:r>
            </a:p>
            <a:p>
              <a:endParaRPr lang="es-ES" sz="600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s-ES" sz="1000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Productos para la limpieza y conservación del vehículo. </a:t>
              </a:r>
            </a:p>
            <a:p>
              <a:endParaRPr lang="es-ES" sz="1400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Compra y cambio de aceite.</a:t>
              </a:r>
            </a:p>
            <a:p>
              <a:endParaRPr lang="es-ES" sz="1400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Aditivos, valvulinas, refrigerantes, etc.</a:t>
              </a:r>
            </a:p>
            <a:p>
              <a:endParaRPr lang="es-ES" sz="1200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Otras piezas de repuesto para vehículos.</a:t>
              </a:r>
            </a:p>
            <a:p>
              <a:endParaRPr lang="es-ES" sz="1400" dirty="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r>
                <a:rPr lang="es-ES" sz="1600" dirty="0">
                  <a:latin typeface="Poppins" panose="00000500000000000000" pitchFamily="2" charset="0"/>
                  <a:cs typeface="Poppins" panose="00000500000000000000" pitchFamily="2" charset="0"/>
                </a:rPr>
                <a:t>Llantas, neumáticos y rines para vehículos.</a:t>
              </a:r>
            </a:p>
          </p:txBody>
        </p: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C41012A5-2A37-653D-9553-6EA9BB0A3B4E}"/>
                </a:ext>
              </a:extLst>
            </p:cNvPr>
            <p:cNvGrpSpPr/>
            <p:nvPr/>
          </p:nvGrpSpPr>
          <p:grpSpPr>
            <a:xfrm>
              <a:off x="4609175" y="1327904"/>
              <a:ext cx="4494345" cy="3112532"/>
              <a:chOff x="2193635" y="1320284"/>
              <a:chExt cx="4494345" cy="3112532"/>
            </a:xfrm>
          </p:grpSpPr>
          <p:grpSp>
            <p:nvGrpSpPr>
              <p:cNvPr id="20" name="Grupo 19">
                <a:extLst>
                  <a:ext uri="{FF2B5EF4-FFF2-40B4-BE49-F238E27FC236}">
                    <a16:creationId xmlns:a16="http://schemas.microsoft.com/office/drawing/2014/main" id="{8FCC50CE-DC96-6787-E3BE-659BF0BC129C}"/>
                  </a:ext>
                </a:extLst>
              </p:cNvPr>
              <p:cNvGrpSpPr/>
              <p:nvPr/>
            </p:nvGrpSpPr>
            <p:grpSpPr>
              <a:xfrm>
                <a:off x="3060860" y="1352550"/>
                <a:ext cx="2780821" cy="3048000"/>
                <a:chOff x="812960" y="895350"/>
                <a:chExt cx="2780821" cy="3048000"/>
              </a:xfrm>
            </p:grpSpPr>
            <p:sp>
              <p:nvSpPr>
                <p:cNvPr id="13" name="Rectángulo 12">
                  <a:extLst>
                    <a:ext uri="{FF2B5EF4-FFF2-40B4-BE49-F238E27FC236}">
                      <a16:creationId xmlns:a16="http://schemas.microsoft.com/office/drawing/2014/main" id="{76E1ECF2-D2B8-11CE-0820-4B6F9A90CC26}"/>
                    </a:ext>
                  </a:extLst>
                </p:cNvPr>
                <p:cNvSpPr/>
                <p:nvPr/>
              </p:nvSpPr>
              <p:spPr>
                <a:xfrm>
                  <a:off x="1485900" y="895350"/>
                  <a:ext cx="2107881" cy="30480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00CC00"/>
                    </a:gs>
                    <a:gs pos="100000">
                      <a:srgbClr val="A7D97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  <p:sp>
              <p:nvSpPr>
                <p:cNvPr id="14" name="Rectángulo 13">
                  <a:extLst>
                    <a:ext uri="{FF2B5EF4-FFF2-40B4-BE49-F238E27FC236}">
                      <a16:creationId xmlns:a16="http://schemas.microsoft.com/office/drawing/2014/main" id="{ECD0F800-19A8-A288-211C-832D204946DA}"/>
                    </a:ext>
                  </a:extLst>
                </p:cNvPr>
                <p:cNvSpPr/>
                <p:nvPr/>
              </p:nvSpPr>
              <p:spPr>
                <a:xfrm>
                  <a:off x="1485899" y="1352550"/>
                  <a:ext cx="1211455" cy="30480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00CC00"/>
                    </a:gs>
                    <a:gs pos="100000">
                      <a:srgbClr val="A7D97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  <p:sp>
              <p:nvSpPr>
                <p:cNvPr id="15" name="Rectángulo 14">
                  <a:extLst>
                    <a:ext uri="{FF2B5EF4-FFF2-40B4-BE49-F238E27FC236}">
                      <a16:creationId xmlns:a16="http://schemas.microsoft.com/office/drawing/2014/main" id="{66C36181-BC5B-55B2-CAC6-7BBA7BB0A9E6}"/>
                    </a:ext>
                  </a:extLst>
                </p:cNvPr>
                <p:cNvSpPr/>
                <p:nvPr/>
              </p:nvSpPr>
              <p:spPr>
                <a:xfrm>
                  <a:off x="1485900" y="1809750"/>
                  <a:ext cx="1109664" cy="30480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00CC00"/>
                    </a:gs>
                    <a:gs pos="100000">
                      <a:srgbClr val="A7D97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  <p:sp>
              <p:nvSpPr>
                <p:cNvPr id="16" name="Rectángulo 15">
                  <a:extLst>
                    <a:ext uri="{FF2B5EF4-FFF2-40B4-BE49-F238E27FC236}">
                      <a16:creationId xmlns:a16="http://schemas.microsoft.com/office/drawing/2014/main" id="{7DBFB493-1CF0-9522-606F-D8071A4E27A7}"/>
                    </a:ext>
                  </a:extLst>
                </p:cNvPr>
                <p:cNvSpPr/>
                <p:nvPr/>
              </p:nvSpPr>
              <p:spPr>
                <a:xfrm>
                  <a:off x="1485898" y="2266950"/>
                  <a:ext cx="1099210" cy="30480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00CC00"/>
                    </a:gs>
                    <a:gs pos="100000">
                      <a:srgbClr val="A7D97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  <p:sp>
              <p:nvSpPr>
                <p:cNvPr id="17" name="Rectángulo 16">
                  <a:extLst>
                    <a:ext uri="{FF2B5EF4-FFF2-40B4-BE49-F238E27FC236}">
                      <a16:creationId xmlns:a16="http://schemas.microsoft.com/office/drawing/2014/main" id="{538A9624-1E74-7039-F160-FD2C442E6933}"/>
                    </a:ext>
                  </a:extLst>
                </p:cNvPr>
                <p:cNvSpPr/>
                <p:nvPr/>
              </p:nvSpPr>
              <p:spPr>
                <a:xfrm>
                  <a:off x="1485896" y="2724150"/>
                  <a:ext cx="528196" cy="30480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00CC00"/>
                    </a:gs>
                    <a:gs pos="100000">
                      <a:srgbClr val="A7D971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  <p:sp>
              <p:nvSpPr>
                <p:cNvPr id="18" name="Rectángulo 17">
                  <a:extLst>
                    <a:ext uri="{FF2B5EF4-FFF2-40B4-BE49-F238E27FC236}">
                      <a16:creationId xmlns:a16="http://schemas.microsoft.com/office/drawing/2014/main" id="{BF5EBC85-66DD-4F7C-9CC5-302AFD7E8C47}"/>
                    </a:ext>
                  </a:extLst>
                </p:cNvPr>
                <p:cNvSpPr/>
                <p:nvPr/>
              </p:nvSpPr>
              <p:spPr>
                <a:xfrm flipH="1">
                  <a:off x="1099003" y="3181350"/>
                  <a:ext cx="386896" cy="30480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CC0000"/>
                    </a:gs>
                    <a:gs pos="100000">
                      <a:srgbClr val="FF5757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  <p:sp>
              <p:nvSpPr>
                <p:cNvPr id="19" name="Rectángulo 18">
                  <a:extLst>
                    <a:ext uri="{FF2B5EF4-FFF2-40B4-BE49-F238E27FC236}">
                      <a16:creationId xmlns:a16="http://schemas.microsoft.com/office/drawing/2014/main" id="{953C64F7-F106-0B7F-396B-C0314AB9B8EF}"/>
                    </a:ext>
                  </a:extLst>
                </p:cNvPr>
                <p:cNvSpPr/>
                <p:nvPr/>
              </p:nvSpPr>
              <p:spPr>
                <a:xfrm flipH="1">
                  <a:off x="812960" y="3638550"/>
                  <a:ext cx="672940" cy="30480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CC0000"/>
                    </a:gs>
                    <a:gs pos="100000">
                      <a:srgbClr val="FF5757"/>
                    </a:gs>
                  </a:gsLst>
                  <a:path path="circle">
                    <a:fillToRect l="100000" t="100000"/>
                  </a:path>
                  <a:tileRect r="-100000" b="-100000"/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</p:grpSp>
          <p:sp>
            <p:nvSpPr>
              <p:cNvPr id="21" name="CuadroTexto 20">
                <a:extLst>
                  <a:ext uri="{FF2B5EF4-FFF2-40B4-BE49-F238E27FC236}">
                    <a16:creationId xmlns:a16="http://schemas.microsoft.com/office/drawing/2014/main" id="{FCD8915D-33DD-8354-2727-69B88E96592E}"/>
                  </a:ext>
                </a:extLst>
              </p:cNvPr>
              <p:cNvSpPr txBox="1"/>
              <p:nvPr/>
            </p:nvSpPr>
            <p:spPr>
              <a:xfrm>
                <a:off x="5841682" y="1320284"/>
                <a:ext cx="8462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dirty="0">
                    <a:solidFill>
                      <a:srgbClr val="00800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10,12%</a:t>
                </a:r>
              </a:p>
            </p:txBody>
          </p:sp>
          <p:sp>
            <p:nvSpPr>
              <p:cNvPr id="22" name="CuadroTexto 21">
                <a:extLst>
                  <a:ext uri="{FF2B5EF4-FFF2-40B4-BE49-F238E27FC236}">
                    <a16:creationId xmlns:a16="http://schemas.microsoft.com/office/drawing/2014/main" id="{871240DE-9135-48FF-3F66-41FC19C60389}"/>
                  </a:ext>
                </a:extLst>
              </p:cNvPr>
              <p:cNvSpPr txBox="1"/>
              <p:nvPr/>
            </p:nvSpPr>
            <p:spPr>
              <a:xfrm>
                <a:off x="4972711" y="1777484"/>
                <a:ext cx="94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dirty="0">
                    <a:solidFill>
                      <a:srgbClr val="00800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5,74%</a:t>
                </a:r>
              </a:p>
            </p:txBody>
          </p:sp>
          <p:sp>
            <p:nvSpPr>
              <p:cNvPr id="23" name="CuadroTexto 22">
                <a:extLst>
                  <a:ext uri="{FF2B5EF4-FFF2-40B4-BE49-F238E27FC236}">
                    <a16:creationId xmlns:a16="http://schemas.microsoft.com/office/drawing/2014/main" id="{F8BCCEBE-4AC3-83C9-3EA9-DEBC023E0B75}"/>
                  </a:ext>
                </a:extLst>
              </p:cNvPr>
              <p:cNvSpPr txBox="1"/>
              <p:nvPr/>
            </p:nvSpPr>
            <p:spPr>
              <a:xfrm>
                <a:off x="5014915" y="2238375"/>
                <a:ext cx="94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dirty="0">
                    <a:solidFill>
                      <a:srgbClr val="00800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4,40%</a:t>
                </a:r>
              </a:p>
            </p:txBody>
          </p:sp>
          <p:sp>
            <p:nvSpPr>
              <p:cNvPr id="24" name="CuadroTexto 23">
                <a:extLst>
                  <a:ext uri="{FF2B5EF4-FFF2-40B4-BE49-F238E27FC236}">
                    <a16:creationId xmlns:a16="http://schemas.microsoft.com/office/drawing/2014/main" id="{4CCD5B4B-09E7-CE2D-02CA-827251DDBA8C}"/>
                  </a:ext>
                </a:extLst>
              </p:cNvPr>
              <p:cNvSpPr txBox="1"/>
              <p:nvPr/>
            </p:nvSpPr>
            <p:spPr>
              <a:xfrm>
                <a:off x="4843464" y="2699266"/>
                <a:ext cx="94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dirty="0">
                    <a:solidFill>
                      <a:srgbClr val="00800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3,06%</a:t>
                </a:r>
              </a:p>
            </p:txBody>
          </p:sp>
          <p:sp>
            <p:nvSpPr>
              <p:cNvPr id="25" name="CuadroTexto 24">
                <a:extLst>
                  <a:ext uri="{FF2B5EF4-FFF2-40B4-BE49-F238E27FC236}">
                    <a16:creationId xmlns:a16="http://schemas.microsoft.com/office/drawing/2014/main" id="{85D7ACF9-6BA6-95E1-C808-5F0F5447A6E9}"/>
                  </a:ext>
                </a:extLst>
              </p:cNvPr>
              <p:cNvSpPr txBox="1"/>
              <p:nvPr/>
            </p:nvSpPr>
            <p:spPr>
              <a:xfrm>
                <a:off x="4261992" y="3149084"/>
                <a:ext cx="94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dirty="0">
                    <a:solidFill>
                      <a:srgbClr val="00800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1,99%</a:t>
                </a:r>
              </a:p>
            </p:txBody>
          </p:sp>
          <p:sp>
            <p:nvSpPr>
              <p:cNvPr id="26" name="CuadroTexto 25">
                <a:extLst>
                  <a:ext uri="{FF2B5EF4-FFF2-40B4-BE49-F238E27FC236}">
                    <a16:creationId xmlns:a16="http://schemas.microsoft.com/office/drawing/2014/main" id="{C07323DB-14D6-2121-CD1B-B165BDD93813}"/>
                  </a:ext>
                </a:extLst>
              </p:cNvPr>
              <p:cNvSpPr txBox="1"/>
              <p:nvPr/>
            </p:nvSpPr>
            <p:spPr>
              <a:xfrm>
                <a:off x="2493085" y="3606284"/>
                <a:ext cx="10706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dirty="0">
                    <a:solidFill>
                      <a:srgbClr val="CC000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-0,91%</a:t>
                </a:r>
              </a:p>
            </p:txBody>
          </p:sp>
          <p:sp>
            <p:nvSpPr>
              <p:cNvPr id="27" name="CuadroTexto 26">
                <a:extLst>
                  <a:ext uri="{FF2B5EF4-FFF2-40B4-BE49-F238E27FC236}">
                    <a16:creationId xmlns:a16="http://schemas.microsoft.com/office/drawing/2014/main" id="{3E860BEB-AA77-599B-811C-C9D9B0A513B5}"/>
                  </a:ext>
                </a:extLst>
              </p:cNvPr>
              <p:cNvSpPr txBox="1"/>
              <p:nvPr/>
            </p:nvSpPr>
            <p:spPr>
              <a:xfrm>
                <a:off x="2193635" y="4063484"/>
                <a:ext cx="107061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dirty="0">
                    <a:solidFill>
                      <a:srgbClr val="CC0000"/>
                    </a:solidFill>
                    <a:latin typeface="Poppins" panose="00000500000000000000" pitchFamily="2" charset="0"/>
                    <a:cs typeface="Poppins" panose="00000500000000000000" pitchFamily="2" charset="0"/>
                  </a:rPr>
                  <a:t>-2,43%</a:t>
                </a:r>
              </a:p>
            </p:txBody>
          </p:sp>
        </p:grpSp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DC710361-7F64-2B9B-D967-E0901EFB8272}"/>
                </a:ext>
              </a:extLst>
            </p:cNvPr>
            <p:cNvGrpSpPr/>
            <p:nvPr/>
          </p:nvGrpSpPr>
          <p:grpSpPr>
            <a:xfrm>
              <a:off x="267650" y="1766123"/>
              <a:ext cx="5874068" cy="2717423"/>
              <a:chOff x="267650" y="1766123"/>
              <a:chExt cx="5874068" cy="2717423"/>
            </a:xfrm>
          </p:grpSpPr>
          <p:cxnSp>
            <p:nvCxnSpPr>
              <p:cNvPr id="33" name="Conector recto 32">
                <a:extLst>
                  <a:ext uri="{FF2B5EF4-FFF2-40B4-BE49-F238E27FC236}">
                    <a16:creationId xmlns:a16="http://schemas.microsoft.com/office/drawing/2014/main" id="{71B85D66-6671-0F7D-7090-D79FE26483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7650" y="1766123"/>
                <a:ext cx="5874068" cy="1166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8AF204BC-995A-545C-79B8-6EF09E1292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7650" y="2217082"/>
                <a:ext cx="5874068" cy="1166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ector recto 36">
                <a:extLst>
                  <a:ext uri="{FF2B5EF4-FFF2-40B4-BE49-F238E27FC236}">
                    <a16:creationId xmlns:a16="http://schemas.microsoft.com/office/drawing/2014/main" id="{C13F5A8B-E975-B77D-639F-FE6DFC789FD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7650" y="2668041"/>
                <a:ext cx="5874068" cy="1166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ector recto 37">
                <a:extLst>
                  <a:ext uri="{FF2B5EF4-FFF2-40B4-BE49-F238E27FC236}">
                    <a16:creationId xmlns:a16="http://schemas.microsoft.com/office/drawing/2014/main" id="{67D94901-9CD8-9B0F-A545-396CE200E5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7650" y="3119000"/>
                <a:ext cx="5874068" cy="1166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ector recto 38">
                <a:extLst>
                  <a:ext uri="{FF2B5EF4-FFF2-40B4-BE49-F238E27FC236}">
                    <a16:creationId xmlns:a16="http://schemas.microsoft.com/office/drawing/2014/main" id="{6E54171A-9537-94C8-3641-88AED82774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7650" y="3569959"/>
                <a:ext cx="5874068" cy="1166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ector recto 39">
                <a:extLst>
                  <a:ext uri="{FF2B5EF4-FFF2-40B4-BE49-F238E27FC236}">
                    <a16:creationId xmlns:a16="http://schemas.microsoft.com/office/drawing/2014/main" id="{EEDF9AAC-1436-47FB-85E5-9B551D9F75A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7650" y="4020918"/>
                <a:ext cx="5874068" cy="1166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ector recto 40">
                <a:extLst>
                  <a:ext uri="{FF2B5EF4-FFF2-40B4-BE49-F238E27FC236}">
                    <a16:creationId xmlns:a16="http://schemas.microsoft.com/office/drawing/2014/main" id="{7D056FB5-B775-EA51-F6C5-F3EE656EA8B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7650" y="4471878"/>
                <a:ext cx="5874068" cy="1166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CuadroTexto 44">
            <a:extLst>
              <a:ext uri="{FF2B5EF4-FFF2-40B4-BE49-F238E27FC236}">
                <a16:creationId xmlns:a16="http://schemas.microsoft.com/office/drawing/2014/main" id="{3240EBC5-CECD-3196-B124-E2AAA5B6AB43}"/>
              </a:ext>
            </a:extLst>
          </p:cNvPr>
          <p:cNvSpPr txBox="1"/>
          <p:nvPr/>
        </p:nvSpPr>
        <p:spPr>
          <a:xfrm>
            <a:off x="714026" y="399287"/>
            <a:ext cx="501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400" dirty="0">
                <a:solidFill>
                  <a:schemeClr val="tx2">
                    <a:lumMod val="75000"/>
                  </a:schemeClr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ANÁLISIS DE SUBCLASES </a:t>
            </a:r>
            <a:br>
              <a:rPr lang="es-CO" sz="2400" dirty="0">
                <a:solidFill>
                  <a:schemeClr val="tx2">
                    <a:lumMod val="75000"/>
                  </a:schemeClr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</a:br>
            <a:r>
              <a:rPr lang="es-CO" sz="1200" dirty="0">
                <a:solidFill>
                  <a:schemeClr val="tx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¿Qué subió y que bajó en el sector autopartista?</a:t>
            </a:r>
            <a:endParaRPr lang="es-CO" sz="2400" dirty="0">
              <a:solidFill>
                <a:schemeClr val="tx2">
                  <a:lumMod val="7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43259AAC-719B-0E92-24CC-FBBD2F46818C}"/>
              </a:ext>
            </a:extLst>
          </p:cNvPr>
          <p:cNvSpPr txBox="1"/>
          <p:nvPr/>
        </p:nvSpPr>
        <p:spPr>
          <a:xfrm>
            <a:off x="234790" y="1124933"/>
            <a:ext cx="77046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02456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Variación anual hasta abril de precios por subclases de las autopartes</a:t>
            </a:r>
            <a:endParaRPr lang="es-CO" sz="1600" b="1" dirty="0">
              <a:solidFill>
                <a:srgbClr val="02456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FC15348F-B631-612D-C11F-C4D24506DC39}"/>
              </a:ext>
            </a:extLst>
          </p:cNvPr>
          <p:cNvSpPr txBox="1"/>
          <p:nvPr/>
        </p:nvSpPr>
        <p:spPr>
          <a:xfrm>
            <a:off x="192932" y="4740583"/>
            <a:ext cx="87581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En términos anuales a abril de 2026, </a:t>
            </a:r>
            <a:r>
              <a:rPr lang="es-ES" sz="1200" b="1" dirty="0">
                <a:latin typeface="Poppins" panose="00000500000000000000" pitchFamily="2" charset="0"/>
                <a:cs typeface="Poppins" panose="00000500000000000000" pitchFamily="2" charset="0"/>
              </a:rPr>
              <a:t>las mayores variaciones de precios dentro de las subclases asociadas </a:t>
            </a:r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al sector de autopartes se registraron en </a:t>
            </a:r>
            <a:r>
              <a:rPr lang="es-ES" sz="1200" b="1" dirty="0">
                <a:latin typeface="Poppins" panose="00000500000000000000" pitchFamily="2" charset="0"/>
                <a:cs typeface="Poppins" panose="00000500000000000000" pitchFamily="2" charset="0"/>
              </a:rPr>
              <a:t>mantenimiento y reparación (10,12%) y servicios de latonería y pintura (5,74%), </a:t>
            </a:r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reflejando mayores presiones inflacionarias en los servicios especializados del sector. En contraste, categorías asociadas a bienes y repuestos, como </a:t>
            </a:r>
            <a:r>
              <a:rPr lang="es-ES" sz="1200" b="1" dirty="0">
                <a:latin typeface="Poppins" panose="00000500000000000000" pitchFamily="2" charset="0"/>
                <a:cs typeface="Poppins" panose="00000500000000000000" pitchFamily="2" charset="0"/>
              </a:rPr>
              <a:t>llantas, neumáticos y rines (-2,43%)</a:t>
            </a:r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 y otras piezas de </a:t>
            </a:r>
            <a:r>
              <a:rPr lang="es-ES" sz="1200" b="1" dirty="0">
                <a:latin typeface="Poppins" panose="00000500000000000000" pitchFamily="2" charset="0"/>
                <a:cs typeface="Poppins" panose="00000500000000000000" pitchFamily="2" charset="0"/>
              </a:rPr>
              <a:t>repuesto para vehículos (-0,91%), </a:t>
            </a:r>
            <a:r>
              <a:rPr lang="es-ES" sz="1200" dirty="0">
                <a:latin typeface="Poppins" panose="00000500000000000000" pitchFamily="2" charset="0"/>
                <a:cs typeface="Poppins" panose="00000500000000000000" pitchFamily="2" charset="0"/>
              </a:rPr>
              <a:t>presentaron reducciones en sus precios.</a:t>
            </a:r>
            <a:endParaRPr lang="es-CO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9" name="Imagen 48" descr="Icono&#10;&#10;El contenido generado por IA puede ser incorrecto.">
            <a:extLst>
              <a:ext uri="{FF2B5EF4-FFF2-40B4-BE49-F238E27FC236}">
                <a16:creationId xmlns:a16="http://schemas.microsoft.com/office/drawing/2014/main" id="{92F555EB-7B0C-82AC-635D-4785C5BA4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6094" y1="54297" x2="46094" y2="54297"/>
                        <a14:foregroundMark x1="49121" y1="68164" x2="49121" y2="68164"/>
                        <a14:foregroundMark x1="39453" y1="71777" x2="39453" y2="71777"/>
                        <a14:foregroundMark x1="62402" y1="70605" x2="62402" y2="70605"/>
                        <a14:foregroundMark x1="55762" y1="31445" x2="55762" y2="31445"/>
                        <a14:foregroundMark x1="51465" y1="22363" x2="51465" y2="223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71486" y="3169279"/>
            <a:ext cx="1642164" cy="164216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82DDDF6-DEDB-98EF-0845-401429FC16D2}"/>
              </a:ext>
            </a:extLst>
          </p:cNvPr>
          <p:cNvSpPr txBox="1"/>
          <p:nvPr/>
        </p:nvSpPr>
        <p:spPr>
          <a:xfrm>
            <a:off x="805892" y="5865897"/>
            <a:ext cx="875813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050"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s-ES" sz="1000" dirty="0"/>
              <a:t>Fuente: </a:t>
            </a:r>
            <a:r>
              <a:rPr lang="es-ES" sz="1000" b="1" dirty="0"/>
              <a:t>ASOPARTES</a:t>
            </a:r>
            <a:r>
              <a:rPr lang="es-ES" sz="1000" dirty="0"/>
              <a:t>, cálculos del </a:t>
            </a:r>
            <a:r>
              <a:rPr lang="es-ES" sz="1000" b="1" dirty="0"/>
              <a:t>Radar de las Autopartes</a:t>
            </a:r>
            <a:r>
              <a:rPr lang="es-ES" sz="1000" dirty="0"/>
              <a:t> producto de </a:t>
            </a:r>
            <a:r>
              <a:rPr lang="es-ES" sz="1000" dirty="0" err="1"/>
              <a:t>CVN</a:t>
            </a:r>
            <a:r>
              <a:rPr lang="es-ES" sz="1000" dirty="0"/>
              <a:t>, Datos DANE – Índice de precio al consumidor (IPC)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9A7B842-D98B-FA7C-C898-996E58D367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9302" b="39689"/>
          <a:stretch>
            <a:fillRect/>
          </a:stretch>
        </p:blipFill>
        <p:spPr>
          <a:xfrm>
            <a:off x="7401274" y="40750"/>
            <a:ext cx="1739285" cy="64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31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2919</TotalTime>
  <Words>770</Words>
  <Application>Microsoft Office PowerPoint</Application>
  <PresentationFormat>Personalizado</PresentationFormat>
  <Paragraphs>83</Paragraphs>
  <Slides>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Aptos</vt:lpstr>
      <vt:lpstr>Arial</vt:lpstr>
      <vt:lpstr>Calibri</vt:lpstr>
      <vt:lpstr>Poppins</vt:lpstr>
      <vt:lpstr>Poppins Black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Data</dc:creator>
  <cp:keywords/>
  <dc:description>generated using python-pptx</dc:description>
  <cp:lastModifiedBy>Asopartes Bogota</cp:lastModifiedBy>
  <cp:revision>17</cp:revision>
  <dcterms:created xsi:type="dcterms:W3CDTF">2013-01-27T09:14:16Z</dcterms:created>
  <dcterms:modified xsi:type="dcterms:W3CDTF">2026-05-25T22:48:32Z</dcterms:modified>
  <cp:category/>
</cp:coreProperties>
</file>